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g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323" r:id="rId3"/>
    <p:sldId id="326" r:id="rId4"/>
    <p:sldId id="336" r:id="rId5"/>
    <p:sldId id="335" r:id="rId6"/>
    <p:sldId id="334" r:id="rId7"/>
    <p:sldId id="339" r:id="rId8"/>
    <p:sldId id="259" r:id="rId9"/>
    <p:sldId id="289" r:id="rId10"/>
    <p:sldId id="273" r:id="rId11"/>
    <p:sldId id="343" r:id="rId12"/>
    <p:sldId id="340" r:id="rId13"/>
    <p:sldId id="342" r:id="rId14"/>
    <p:sldId id="344" r:id="rId15"/>
    <p:sldId id="341" r:id="rId16"/>
    <p:sldId id="345" r:id="rId17"/>
    <p:sldId id="346" r:id="rId18"/>
    <p:sldId id="347" r:id="rId19"/>
    <p:sldId id="258" r:id="rId20"/>
    <p:sldId id="282" r:id="rId21"/>
    <p:sldId id="348" r:id="rId22"/>
    <p:sldId id="284" r:id="rId23"/>
    <p:sldId id="285" r:id="rId24"/>
    <p:sldId id="286" r:id="rId25"/>
    <p:sldId id="350" r:id="rId26"/>
    <p:sldId id="349" r:id="rId27"/>
    <p:sldId id="272" r:id="rId28"/>
    <p:sldId id="271" r:id="rId29"/>
    <p:sldId id="267" r:id="rId30"/>
    <p:sldId id="291" r:id="rId31"/>
    <p:sldId id="338" r:id="rId32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843E-3BDD-4A6F-8DF9-CD51A68AD02A}" v="22" dt="2020-05-30T08:17:28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744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4" y="3817259"/>
            <a:ext cx="10662984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4" y="2646462"/>
            <a:ext cx="10662984" cy="1015833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4" y="5374303"/>
            <a:ext cx="10662984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C5201-2D59-4D3F-B6C4-50522187C0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5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659450" y="0"/>
            <a:ext cx="7861039" cy="6480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007171" y="359960"/>
            <a:ext cx="6480175" cy="576024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362147"/>
            <a:ext cx="7254412" cy="1291919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040459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646462"/>
            <a:ext cx="7040459" cy="1015833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040459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EB55C-FB04-4859-BD5D-CF962C3F56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35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7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373857" y="0"/>
            <a:ext cx="8146629" cy="64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602637" y="635633"/>
            <a:ext cx="6480175" cy="52089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2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61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567323" y="0"/>
            <a:ext cx="9953165" cy="6480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58011" y="258011"/>
            <a:ext cx="6480175" cy="5964148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55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4947745" cy="6480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449401" y="1449402"/>
            <a:ext cx="6480175" cy="35813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2509" y="551746"/>
            <a:ext cx="5192900" cy="1405688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2508" y="2630954"/>
            <a:ext cx="5192902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2508" y="3246954"/>
            <a:ext cx="5192902" cy="25492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7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5" y="2630954"/>
            <a:ext cx="10685444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5" y="3246954"/>
            <a:ext cx="10685444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46792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6" y="2630837"/>
            <a:ext cx="497641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32047" y="2630954"/>
            <a:ext cx="497641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514436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4026" y="3246837"/>
            <a:ext cx="4976415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32047" y="3246954"/>
            <a:ext cx="4976415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74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6" y="3468577"/>
            <a:ext cx="271548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86611" y="3468577"/>
            <a:ext cx="271548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79196" y="3468577"/>
            <a:ext cx="271548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04440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4026" y="4084576"/>
            <a:ext cx="2715484" cy="1558576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01187" y="4084576"/>
            <a:ext cx="2715484" cy="1558576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1347" y="4084576"/>
            <a:ext cx="2715484" cy="1558576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44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6572743" y="0"/>
            <a:ext cx="4947746" cy="64801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7" y="551746"/>
            <a:ext cx="59602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6" y="2630837"/>
            <a:ext cx="4976415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4026" y="3246837"/>
            <a:ext cx="4976415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B616F-736E-4EF0-B2B7-B3FA5A182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5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551746"/>
            <a:ext cx="10622441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56733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1942008"/>
            <a:ext cx="4089427" cy="2596161"/>
          </a:xfrm>
          <a:prstGeom prst="rect">
            <a:avLst/>
          </a:prstGeom>
        </p:spPr>
        <p:txBody>
          <a:bodyPr anchor="ctr"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61418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7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487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5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6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9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12" imgW="2279520" imgH="1310400" progId="Photoshop.Image.18">
                  <p:embed/>
                </p:oleObj>
              </mc:Choice>
              <mc:Fallback>
                <p:oleObj name="Image" r:id="rId12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62" r:id="rId8"/>
    <p:sldLayoutId id="2147483663" r:id="rId9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A355D-27A8-4F91-91C9-1084E1BB226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6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lvl1pPr marL="0" marR="0" indent="0" algn="l" defTabSz="576026" rtl="0" eaLnBrk="1" fontAlgn="auto" latinLnBrk="0" hangingPunct="1">
        <a:lnSpc>
          <a:spcPts val="441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536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15205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024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20" indent="-432020" algn="l" defTabSz="115205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52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04037" indent="-432020" algn="l" defTabSz="115205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26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162054" indent="-432020" algn="l" defTabSz="115205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26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498069" indent="-432020" algn="l" defTabSz="115205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26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168145" indent="-288013" algn="l" defTabSz="1152053" rtl="0" eaLnBrk="1" latinLnBrk="0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1.emf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-gate.com/products/dba/sql-clone/" TargetMode="External"/><Relationship Id="rId2" Type="http://schemas.openxmlformats.org/officeDocument/2006/relationships/hyperlink" Target="https://docs.microsoft.com/en-us/sql/t-sql/database-console-commands/dbcc-clonedatabase-transact-sql?view=sql-server-ver15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zure.microsoft.com/en-us/services/container-registry/" TargetMode="External"/><Relationship Id="rId5" Type="http://schemas.openxmlformats.org/officeDocument/2006/relationships/hyperlink" Target="https://hub.docker.com/_/microsoft-mssql-server" TargetMode="External"/><Relationship Id="rId4" Type="http://schemas.openxmlformats.org/officeDocument/2006/relationships/hyperlink" Target="https://docs.microsoft.com/en-us/sql/linux/quickstart-install-connect-docker?view=sql-server-ver15&amp;pivots=cs1-bash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cc720381(v=ws.10).aspx" TargetMode="External"/><Relationship Id="rId2" Type="http://schemas.openxmlformats.org/officeDocument/2006/relationships/hyperlink" Target="https://github.com/anybox/buttervolum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fVbmUZ6FhEc" TargetMode="External"/><Relationship Id="rId4" Type="http://schemas.openxmlformats.org/officeDocument/2006/relationships/hyperlink" Target="https://www.brentozar.com/archive/2015/10/how-to-download-the-stack-overflow-database-via-bittorren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speakerscore.com/XJF3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wmf"/><Relationship Id="rId11" Type="http://schemas.openxmlformats.org/officeDocument/2006/relationships/image" Target="../media/image40.jpeg"/><Relationship Id="rId5" Type="http://schemas.openxmlformats.org/officeDocument/2006/relationships/image" Target="../media/image34.wmf"/><Relationship Id="rId10" Type="http://schemas.openxmlformats.org/officeDocument/2006/relationships/image" Target="../media/image39.png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8485" y="3817259"/>
            <a:ext cx="7254412" cy="1160685"/>
          </a:xfrm>
        </p:spPr>
        <p:txBody>
          <a:bodyPr/>
          <a:lstStyle/>
          <a:p>
            <a:r>
              <a:rPr lang="en-US" dirty="0"/>
              <a:t>The attack of the clones and the rebellion of the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WARS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8485" y="5374303"/>
            <a:ext cx="9774728" cy="833776"/>
          </a:xfrm>
        </p:spPr>
        <p:txBody>
          <a:bodyPr/>
          <a:lstStyle/>
          <a:p>
            <a:r>
              <a:rPr lang="it-IT" dirty="0"/>
              <a:t>Alessandro Alpi</a:t>
            </a:r>
            <a:r>
              <a:rPr lang="en-US" dirty="0"/>
              <a:t>, Data Platform </a:t>
            </a:r>
            <a:r>
              <a:rPr lang="nn-NO" dirty="0"/>
              <a:t>MVP</a:t>
            </a:r>
            <a:r>
              <a:rPr lang="en-US" dirty="0"/>
              <a:t>, Engage IT Services </a:t>
            </a:r>
            <a:r>
              <a:rPr lang="en-US" dirty="0" err="1"/>
              <a:t>S.r.l</a:t>
            </a:r>
            <a:r>
              <a:rPr lang="en-US" dirty="0"/>
              <a:t>.</a:t>
            </a:r>
          </a:p>
          <a:p>
            <a:r>
              <a:rPr lang="it-IT" dirty="0"/>
              <a:t>Giuliano Latini, Istruttore Informatico, Comune di Chiaravalle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tricky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0717-F71C-2B47-9814-FCC346D5D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026" y="1794137"/>
            <a:ext cx="10685444" cy="4920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2628387"/>
            <a:ext cx="10685444" cy="336591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Debug our apps on production data (also for edge cases)</a:t>
            </a:r>
          </a:p>
          <a:p>
            <a:r>
              <a:rPr lang="en-US" dirty="0">
                <a:solidFill>
                  <a:schemeClr val="tx2"/>
                </a:solidFill>
              </a:rPr>
              <a:t>Execute perf and integration tests on production databases</a:t>
            </a:r>
          </a:p>
          <a:p>
            <a:r>
              <a:rPr lang="en-US" dirty="0">
                <a:solidFill>
                  <a:schemeClr val="tx2"/>
                </a:solidFill>
              </a:rPr>
              <a:t>Review the deployment script for preventing regressions</a:t>
            </a:r>
          </a:p>
        </p:txBody>
      </p:sp>
    </p:spTree>
    <p:extLst>
      <p:ext uri="{BB962C8B-B14F-4D97-AF65-F5344CB8AC3E}">
        <p14:creationId xmlns:p14="http://schemas.microsoft.com/office/powerpoint/2010/main" val="351698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005" y="-1"/>
            <a:ext cx="9720263" cy="648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1119533" y="-1119442"/>
            <a:ext cx="6480175" cy="8719056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2053"/>
            <a:endParaRPr lang="en-US" sz="2268" dirty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19" y="2203223"/>
            <a:ext cx="694683" cy="69468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8569" y="3205483"/>
            <a:ext cx="7502950" cy="1773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2053">
              <a:buClr>
                <a:srgbClr val="33C0CD"/>
              </a:buClr>
            </a:pPr>
            <a:r>
              <a:rPr lang="en-US" sz="4032" dirty="0">
                <a:solidFill>
                  <a:srgbClr val="FFFFFF"/>
                </a:solidFill>
                <a:latin typeface="Segoe UI"/>
              </a:rPr>
              <a:t>Everything leads to…</a:t>
            </a:r>
          </a:p>
        </p:txBody>
      </p:sp>
    </p:spTree>
    <p:extLst>
      <p:ext uri="{BB962C8B-B14F-4D97-AF65-F5344CB8AC3E}">
        <p14:creationId xmlns:p14="http://schemas.microsoft.com/office/powerpoint/2010/main" val="346227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…provision production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2693995"/>
            <a:ext cx="10685444" cy="330031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Get real production data in a couple of minutes</a:t>
            </a:r>
          </a:p>
          <a:p>
            <a:r>
              <a:rPr lang="en-US" dirty="0">
                <a:solidFill>
                  <a:schemeClr val="tx2"/>
                </a:solidFill>
              </a:rPr>
              <a:t>Automate the process of data generation</a:t>
            </a:r>
          </a:p>
          <a:p>
            <a:r>
              <a:rPr lang="en-US" dirty="0">
                <a:solidFill>
                  <a:schemeClr val="tx2"/>
                </a:solidFill>
              </a:rPr>
              <a:t>Use data in a non-production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41506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this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2152735"/>
            <a:ext cx="10685444" cy="38415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Real, obfuscated sensitive data</a:t>
            </a:r>
          </a:p>
          <a:p>
            <a:r>
              <a:rPr lang="en-US" dirty="0">
                <a:solidFill>
                  <a:schemeClr val="tx2"/>
                </a:solidFill>
              </a:rPr>
              <a:t>Isolated, repeated tests</a:t>
            </a:r>
          </a:p>
          <a:p>
            <a:r>
              <a:rPr lang="en-US" dirty="0">
                <a:solidFill>
                  <a:schemeClr val="tx2"/>
                </a:solidFill>
              </a:rPr>
              <a:t>Short feedback cycle</a:t>
            </a:r>
          </a:p>
        </p:txBody>
      </p:sp>
    </p:spTree>
    <p:extLst>
      <p:ext uri="{BB962C8B-B14F-4D97-AF65-F5344CB8AC3E}">
        <p14:creationId xmlns:p14="http://schemas.microsoft.com/office/powerpoint/2010/main" val="90332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005" y="-1"/>
            <a:ext cx="9720263" cy="648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1119533" y="-1119442"/>
            <a:ext cx="6480175" cy="8719056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2053"/>
            <a:endParaRPr lang="en-US" sz="2268" dirty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19" y="2203223"/>
            <a:ext cx="694683" cy="69468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8569" y="3205483"/>
            <a:ext cx="7502950" cy="1773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2053">
              <a:buClr>
                <a:srgbClr val="33C0CD"/>
              </a:buClr>
            </a:pPr>
            <a:r>
              <a:rPr lang="en-US" sz="4032" dirty="0">
                <a:solidFill>
                  <a:srgbClr val="FFFFFF"/>
                </a:solidFill>
                <a:latin typeface="Segoe UI"/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44036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2152735"/>
            <a:ext cx="10685444" cy="38415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Restore production databases</a:t>
            </a:r>
          </a:p>
          <a:p>
            <a:r>
              <a:rPr lang="en-US" dirty="0">
                <a:solidFill>
                  <a:schemeClr val="tx2"/>
                </a:solidFill>
              </a:rPr>
              <a:t>Bulk Load via ETLs or SQL Scripts</a:t>
            </a:r>
          </a:p>
          <a:p>
            <a:r>
              <a:rPr lang="en-US" dirty="0">
                <a:solidFill>
                  <a:schemeClr val="tx2"/>
                </a:solidFill>
              </a:rPr>
              <a:t>Copy cross servers via SQL Scripts</a:t>
            </a:r>
          </a:p>
        </p:txBody>
      </p:sp>
    </p:spTree>
    <p:extLst>
      <p:ext uri="{BB962C8B-B14F-4D97-AF65-F5344CB8AC3E}">
        <p14:creationId xmlns:p14="http://schemas.microsoft.com/office/powerpoint/2010/main" val="146439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2152735"/>
            <a:ext cx="10685444" cy="384157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Native clones (DBCC CLONEDATABASE)</a:t>
            </a:r>
          </a:p>
          <a:p>
            <a:r>
              <a:rPr lang="en-US" dirty="0">
                <a:solidFill>
                  <a:schemeClr val="tx2"/>
                </a:solidFill>
              </a:rPr>
              <a:t>Virtual clones (SQL Clone by Redgate)</a:t>
            </a:r>
          </a:p>
          <a:p>
            <a:r>
              <a:rPr lang="en-US" dirty="0">
                <a:solidFill>
                  <a:schemeClr val="tx2"/>
                </a:solidFill>
              </a:rPr>
              <a:t>Containers (Docker)</a:t>
            </a:r>
          </a:p>
          <a:p>
            <a:r>
              <a:rPr lang="en-US" dirty="0">
                <a:solidFill>
                  <a:srgbClr val="FF0000"/>
                </a:solidFill>
              </a:rPr>
              <a:t>[SPOILER ALERT] </a:t>
            </a:r>
            <a:r>
              <a:rPr lang="en-US" dirty="0"/>
              <a:t>Both Containers and Clones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7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Clone – behind the hood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1525367"/>
            <a:ext cx="10685444" cy="446894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Source: Data-Image</a:t>
            </a:r>
          </a:p>
          <a:p>
            <a:r>
              <a:rPr lang="en-US" dirty="0">
                <a:solidFill>
                  <a:schemeClr val="tx2"/>
                </a:solidFill>
              </a:rPr>
              <a:t>	Full-byte copy of the source database</a:t>
            </a:r>
          </a:p>
          <a:p>
            <a:r>
              <a:rPr lang="en-US" dirty="0">
                <a:solidFill>
                  <a:schemeClr val="tx2"/>
                </a:solidFill>
              </a:rPr>
              <a:t>	From backup/live database</a:t>
            </a:r>
          </a:p>
          <a:p>
            <a:r>
              <a:rPr lang="en-US" dirty="0">
                <a:solidFill>
                  <a:schemeClr val="tx2"/>
                </a:solidFill>
              </a:rPr>
              <a:t>Isolated object: Clone</a:t>
            </a:r>
          </a:p>
          <a:p>
            <a:r>
              <a:rPr lang="en-US" dirty="0">
                <a:solidFill>
                  <a:schemeClr val="tx2"/>
                </a:solidFill>
              </a:rPr>
              <a:t>	Isolated copy of the database</a:t>
            </a:r>
          </a:p>
          <a:p>
            <a:r>
              <a:rPr lang="en-US" dirty="0">
                <a:solidFill>
                  <a:schemeClr val="tx2"/>
                </a:solidFill>
              </a:rPr>
              <a:t>	Created in less than 30sec</a:t>
            </a:r>
          </a:p>
          <a:p>
            <a:r>
              <a:rPr lang="en-US" dirty="0">
                <a:solidFill>
                  <a:schemeClr val="tx2"/>
                </a:solidFill>
              </a:rPr>
              <a:t>Each data-image can generate many clones</a:t>
            </a:r>
          </a:p>
        </p:txBody>
      </p:sp>
    </p:spTree>
    <p:extLst>
      <p:ext uri="{BB962C8B-B14F-4D97-AF65-F5344CB8AC3E}">
        <p14:creationId xmlns:p14="http://schemas.microsoft.com/office/powerpoint/2010/main" val="209069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Clone – architecture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C486899-4E2F-43EF-A09A-DB6A052D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79" y="1322389"/>
            <a:ext cx="7582930" cy="47400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4CB1-DC8D-4940-8381-96674F63F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71892"/>
            <a:ext cx="11520488" cy="992788"/>
          </a:xfrm>
        </p:spPr>
        <p:txBody>
          <a:bodyPr/>
          <a:lstStyle/>
          <a:p>
            <a:pPr algn="ctr"/>
            <a:r>
              <a:rPr lang="it-IT" sz="7200" b="1" dirty="0"/>
              <a:t>SQL WARS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A5051-85E5-44EA-B06F-2D5C3B09F4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1573" y="1871416"/>
            <a:ext cx="2737341" cy="2737341"/>
          </a:xfrm>
          <a:prstGeom prst="rect">
            <a:avLst/>
          </a:prstGeom>
          <a:noFill/>
        </p:spPr>
      </p:pic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014A73EC-1FEF-45CD-9128-372E68A68851}"/>
              </a:ext>
            </a:extLst>
          </p:cNvPr>
          <p:cNvSpPr txBox="1">
            <a:spLocks/>
          </p:cNvSpPr>
          <p:nvPr/>
        </p:nvSpPr>
        <p:spPr>
          <a:xfrm>
            <a:off x="-1" y="4395681"/>
            <a:ext cx="11520488" cy="1053815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4000" dirty="0">
                <a:solidFill>
                  <a:srgbClr val="000000"/>
                </a:solidFill>
                <a:latin typeface="Star Jedi" panose="040B0000000000000000" pitchFamily="82" charset="0"/>
              </a:rPr>
              <a:t>DEMO – SQL Clone</a:t>
            </a:r>
          </a:p>
        </p:txBody>
      </p:sp>
      <p:pic>
        <p:nvPicPr>
          <p:cNvPr id="5" name="Picture 2" descr="SQL Clone Documentation - SQL Clone - Product Documentation">
            <a:extLst>
              <a:ext uri="{FF2B5EF4-FFF2-40B4-BE49-F238E27FC236}">
                <a16:creationId xmlns:a16="http://schemas.microsoft.com/office/drawing/2014/main" id="{954FDDD6-3E32-4EE4-9C2B-A7FD87AE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45" y="2551347"/>
            <a:ext cx="1003595" cy="10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9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7" y="3240088"/>
            <a:ext cx="4089364" cy="1453314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544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87" y="2083789"/>
            <a:ext cx="1564666" cy="156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362" y="4203701"/>
            <a:ext cx="1564666" cy="156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220" y="4587971"/>
            <a:ext cx="972914" cy="88446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649535" y="3468732"/>
            <a:ext cx="1806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8618142" y="3468732"/>
            <a:ext cx="2215570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6716397" y="3468732"/>
            <a:ext cx="1964019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Local user groups around the world</a:t>
            </a:r>
            <a:endParaRPr lang="en-US" sz="1512" dirty="0">
              <a:solidFill>
                <a:srgbClr val="000000"/>
              </a:solidFill>
              <a:latin typeface="Segoe UI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649890" y="5724795"/>
            <a:ext cx="1971611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6621501" y="5724795"/>
            <a:ext cx="2298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8920387" y="5724795"/>
            <a:ext cx="1798583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152053"/>
            <a:r>
              <a:rPr lang="en-US" sz="1512" dirty="0">
                <a:solidFill>
                  <a:srgbClr val="000000"/>
                </a:solidFill>
                <a:latin typeface="Segoe UI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4948543" y="4203701"/>
            <a:ext cx="567338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88" y="0"/>
            <a:ext cx="2741741" cy="2655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469" y="2083789"/>
            <a:ext cx="1416217" cy="1416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221460" y="602650"/>
            <a:ext cx="704373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2053"/>
            <a:r>
              <a:rPr lang="en-US" sz="2520" b="1" i="1" dirty="0">
                <a:solidFill>
                  <a:srgbClr val="289E5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 defTabSz="1152053"/>
            <a:r>
              <a:rPr lang="en-US" sz="2520" b="1" i="1" dirty="0">
                <a:solidFill>
                  <a:srgbClr val="289E5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6683401" y="5019333"/>
            <a:ext cx="1971611" cy="554939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939" y="2038300"/>
            <a:ext cx="1427644" cy="14276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145108" y="4500556"/>
            <a:ext cx="1211231" cy="432644"/>
            <a:chOff x="5522708" y="4176246"/>
            <a:chExt cx="1114828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71544" cy="2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52053"/>
              <a:r>
                <a:rPr lang="en-US" sz="1512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1480261"/>
            <a:ext cx="10685444" cy="451404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SQL engine with less footprint</a:t>
            </a:r>
          </a:p>
          <a:p>
            <a:r>
              <a:rPr lang="en-US" dirty="0">
                <a:solidFill>
                  <a:schemeClr val="tx2"/>
                </a:solidFill>
              </a:rPr>
              <a:t>	running on </a:t>
            </a:r>
            <a:r>
              <a:rPr lang="en-US" dirty="0" err="1">
                <a:solidFill>
                  <a:schemeClr val="tx2"/>
                </a:solidFill>
              </a:rPr>
              <a:t>multiOS</a:t>
            </a:r>
            <a:r>
              <a:rPr lang="en-US" dirty="0">
                <a:solidFill>
                  <a:schemeClr val="tx2"/>
                </a:solidFill>
              </a:rPr>
              <a:t> environment</a:t>
            </a:r>
          </a:p>
          <a:p>
            <a:r>
              <a:rPr lang="en-US" dirty="0">
                <a:solidFill>
                  <a:schemeClr val="tx2"/>
                </a:solidFill>
              </a:rPr>
              <a:t>	high and quickly consolidation</a:t>
            </a:r>
          </a:p>
          <a:p>
            <a:r>
              <a:rPr lang="en-US" dirty="0">
                <a:solidFill>
                  <a:schemeClr val="tx2"/>
                </a:solidFill>
              </a:rPr>
              <a:t>	Infrastructure as Code</a:t>
            </a:r>
          </a:p>
          <a:p>
            <a:r>
              <a:rPr lang="en-US" dirty="0">
                <a:solidFill>
                  <a:schemeClr val="tx2"/>
                </a:solidFill>
              </a:rPr>
              <a:t>	On Premises or in cloud it’s the same</a:t>
            </a:r>
          </a:p>
          <a:p>
            <a:r>
              <a:rPr lang="en-US" dirty="0">
                <a:solidFill>
                  <a:schemeClr val="tx2"/>
                </a:solidFill>
              </a:rPr>
              <a:t>Isolated object to access data</a:t>
            </a:r>
          </a:p>
          <a:p>
            <a:r>
              <a:rPr lang="en-US" dirty="0">
                <a:solidFill>
                  <a:schemeClr val="tx2"/>
                </a:solidFill>
              </a:rPr>
              <a:t>	COW fs features have zero costs to resolve write collision</a:t>
            </a:r>
          </a:p>
          <a:p>
            <a:r>
              <a:rPr lang="en-US" dirty="0">
                <a:solidFill>
                  <a:schemeClr val="tx2"/>
                </a:solidFill>
              </a:rPr>
              <a:t>	multiple engine access same data using clones of data volumes</a:t>
            </a:r>
          </a:p>
          <a:p>
            <a:r>
              <a:rPr lang="en-US" dirty="0">
                <a:solidFill>
                  <a:schemeClr val="tx2"/>
                </a:solidFill>
              </a:rPr>
              <a:t>	writing and persistence isolations with fast snapshot of volume</a:t>
            </a:r>
          </a:p>
        </p:txBody>
      </p:sp>
    </p:spTree>
    <p:extLst>
      <p:ext uri="{BB962C8B-B14F-4D97-AF65-F5344CB8AC3E}">
        <p14:creationId xmlns:p14="http://schemas.microsoft.com/office/powerpoint/2010/main" val="314903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95289731-85D5-4B4C-8183-719CD7FD3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16" y="1766074"/>
            <a:ext cx="5433300" cy="4139657"/>
          </a:xfrm>
          <a:prstGeom prst="rect">
            <a:avLst/>
          </a:prstGeom>
        </p:spPr>
      </p:pic>
      <p:pic>
        <p:nvPicPr>
          <p:cNvPr id="5" name="Picture 2" descr="Did Walt Disney Invented The First Multiplane Camera?">
            <a:extLst>
              <a:ext uri="{FF2B5EF4-FFF2-40B4-BE49-F238E27FC236}">
                <a16:creationId xmlns:a16="http://schemas.microsoft.com/office/drawing/2014/main" id="{28C764C2-C893-42FE-884E-727281161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8" t="7466" r="8390" b="10933"/>
          <a:stretch/>
        </p:blipFill>
        <p:spPr bwMode="auto">
          <a:xfrm>
            <a:off x="6401080" y="1237036"/>
            <a:ext cx="3072869" cy="46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C0F4A2FB-F93E-41AE-85CF-6CC4F0187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9747572" y="656868"/>
            <a:ext cx="1332436" cy="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AEC3E040-845F-4166-A425-BF0CED138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9836641" y="2849068"/>
            <a:ext cx="1332436" cy="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DE7581AD-DC40-4C56-A9E4-294F0FE9D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9930206" y="4462106"/>
            <a:ext cx="1332436" cy="9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10">
            <a:extLst>
              <a:ext uri="{FF2B5EF4-FFF2-40B4-BE49-F238E27FC236}">
                <a16:creationId xmlns:a16="http://schemas.microsoft.com/office/drawing/2014/main" id="{6B70B7E3-D8E0-41B0-8042-462BAB81771A}"/>
              </a:ext>
            </a:extLst>
          </p:cNvPr>
          <p:cNvSpPr txBox="1"/>
          <p:nvPr/>
        </p:nvSpPr>
        <p:spPr>
          <a:xfrm>
            <a:off x="9814198" y="1682206"/>
            <a:ext cx="1564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SQLPROD</a:t>
            </a:r>
          </a:p>
        </p:txBody>
      </p:sp>
      <p:sp>
        <p:nvSpPr>
          <p:cNvPr id="10" name="CasellaDiTesto 11">
            <a:extLst>
              <a:ext uri="{FF2B5EF4-FFF2-40B4-BE49-F238E27FC236}">
                <a16:creationId xmlns:a16="http://schemas.microsoft.com/office/drawing/2014/main" id="{86AAC5AC-F7C0-4850-B6C8-15F4DBC04720}"/>
              </a:ext>
            </a:extLst>
          </p:cNvPr>
          <p:cNvSpPr txBox="1"/>
          <p:nvPr/>
        </p:nvSpPr>
        <p:spPr>
          <a:xfrm>
            <a:off x="10017599" y="3826995"/>
            <a:ext cx="120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SQLTEST</a:t>
            </a:r>
          </a:p>
        </p:txBody>
      </p:sp>
      <p:sp>
        <p:nvSpPr>
          <p:cNvPr id="11" name="CasellaDiTesto 12">
            <a:extLst>
              <a:ext uri="{FF2B5EF4-FFF2-40B4-BE49-F238E27FC236}">
                <a16:creationId xmlns:a16="http://schemas.microsoft.com/office/drawing/2014/main" id="{1037C285-065B-4C4F-92F5-E36ADC33371D}"/>
              </a:ext>
            </a:extLst>
          </p:cNvPr>
          <p:cNvSpPr txBox="1"/>
          <p:nvPr/>
        </p:nvSpPr>
        <p:spPr>
          <a:xfrm>
            <a:off x="10065738" y="5443901"/>
            <a:ext cx="120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SQLTEST</a:t>
            </a:r>
          </a:p>
        </p:txBody>
      </p:sp>
      <p:sp>
        <p:nvSpPr>
          <p:cNvPr id="12" name="Freccia a sinistra 13">
            <a:extLst>
              <a:ext uri="{FF2B5EF4-FFF2-40B4-BE49-F238E27FC236}">
                <a16:creationId xmlns:a16="http://schemas.microsoft.com/office/drawing/2014/main" id="{56C115BC-7737-4D13-B321-5E6D43924A56}"/>
              </a:ext>
            </a:extLst>
          </p:cNvPr>
          <p:cNvSpPr/>
          <p:nvPr/>
        </p:nvSpPr>
        <p:spPr>
          <a:xfrm rot="19037003">
            <a:off x="8221072" y="1891205"/>
            <a:ext cx="1825775" cy="41662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sinistra 16">
            <a:extLst>
              <a:ext uri="{FF2B5EF4-FFF2-40B4-BE49-F238E27FC236}">
                <a16:creationId xmlns:a16="http://schemas.microsoft.com/office/drawing/2014/main" id="{0560208A-415F-49E8-9A68-D92E5F337D65}"/>
              </a:ext>
            </a:extLst>
          </p:cNvPr>
          <p:cNvSpPr/>
          <p:nvPr/>
        </p:nvSpPr>
        <p:spPr>
          <a:xfrm rot="20769717">
            <a:off x="8351467" y="3434618"/>
            <a:ext cx="1501622" cy="41662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sinistra 17">
            <a:extLst>
              <a:ext uri="{FF2B5EF4-FFF2-40B4-BE49-F238E27FC236}">
                <a16:creationId xmlns:a16="http://schemas.microsoft.com/office/drawing/2014/main" id="{10C9FA4A-0623-4663-B239-C5CB444F1C56}"/>
              </a:ext>
            </a:extLst>
          </p:cNvPr>
          <p:cNvSpPr/>
          <p:nvPr/>
        </p:nvSpPr>
        <p:spPr>
          <a:xfrm rot="694964">
            <a:off x="8528569" y="4442842"/>
            <a:ext cx="1320979" cy="41662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4">
            <a:extLst>
              <a:ext uri="{FF2B5EF4-FFF2-40B4-BE49-F238E27FC236}">
                <a16:creationId xmlns:a16="http://schemas.microsoft.com/office/drawing/2014/main" id="{39A1D1E7-D94C-4B94-A329-9BB0BF9E0CD2}"/>
              </a:ext>
            </a:extLst>
          </p:cNvPr>
          <p:cNvCxnSpPr/>
          <p:nvPr/>
        </p:nvCxnSpPr>
        <p:spPr>
          <a:xfrm>
            <a:off x="6141519" y="2873311"/>
            <a:ext cx="0" cy="297966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8">
            <a:extLst>
              <a:ext uri="{FF2B5EF4-FFF2-40B4-BE49-F238E27FC236}">
                <a16:creationId xmlns:a16="http://schemas.microsoft.com/office/drawing/2014/main" id="{2456E706-5CC1-4BB8-A50F-C75026F149BD}"/>
              </a:ext>
            </a:extLst>
          </p:cNvPr>
          <p:cNvSpPr txBox="1"/>
          <p:nvPr/>
        </p:nvSpPr>
        <p:spPr>
          <a:xfrm>
            <a:off x="5826661" y="771206"/>
            <a:ext cx="662297" cy="231306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2400" b="1" i="1" spc="-300" dirty="0"/>
              <a:t>TIME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D77F46-5771-4125-B630-BDC32012E068}"/>
              </a:ext>
            </a:extLst>
          </p:cNvPr>
          <p:cNvSpPr txBox="1">
            <a:spLocks/>
          </p:cNvSpPr>
          <p:nvPr/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 marL="0" marR="0" indent="0" algn="l" defTabSz="576026" rtl="0" eaLnBrk="1" fontAlgn="auto" latinLnBrk="0" hangingPunct="1">
              <a:lnSpc>
                <a:spcPts val="441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4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ts val="441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04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Containers</a:t>
            </a:r>
            <a:endParaRPr kumimoji="0" lang="it-IT" sz="50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CD305951-6047-48A8-9C11-85B9F6C24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8577435" y="700609"/>
            <a:ext cx="2182841" cy="160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9">
            <a:extLst>
              <a:ext uri="{FF2B5EF4-FFF2-40B4-BE49-F238E27FC236}">
                <a16:creationId xmlns:a16="http://schemas.microsoft.com/office/drawing/2014/main" id="{77D9A922-6533-4116-B464-30653A9AF1E6}"/>
              </a:ext>
            </a:extLst>
          </p:cNvPr>
          <p:cNvSpPr txBox="1"/>
          <p:nvPr/>
        </p:nvSpPr>
        <p:spPr>
          <a:xfrm>
            <a:off x="386146" y="4122448"/>
            <a:ext cx="223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SQL PRODUCTION</a:t>
            </a: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A1A9C399-18E6-4CEE-90DC-6E2B03317DB1}"/>
              </a:ext>
            </a:extLst>
          </p:cNvPr>
          <p:cNvSpPr txBox="1"/>
          <p:nvPr/>
        </p:nvSpPr>
        <p:spPr>
          <a:xfrm>
            <a:off x="8916588" y="2309018"/>
            <a:ext cx="1504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SQL TESTSUITE1</a:t>
            </a:r>
          </a:p>
        </p:txBody>
      </p:sp>
      <p:sp>
        <p:nvSpPr>
          <p:cNvPr id="7" name="Freccia bidirezionale orizzontale 12">
            <a:extLst>
              <a:ext uri="{FF2B5EF4-FFF2-40B4-BE49-F238E27FC236}">
                <a16:creationId xmlns:a16="http://schemas.microsoft.com/office/drawing/2014/main" id="{B4351BC9-1465-4FBA-A30A-E34968BB7EE0}"/>
              </a:ext>
            </a:extLst>
          </p:cNvPr>
          <p:cNvSpPr/>
          <p:nvPr/>
        </p:nvSpPr>
        <p:spPr>
          <a:xfrm>
            <a:off x="2811405" y="3605145"/>
            <a:ext cx="2398391" cy="932802"/>
          </a:xfrm>
          <a:prstGeom prst="leftRightArrow">
            <a:avLst>
              <a:gd name="adj1" fmla="val 40000"/>
              <a:gd name="adj2" fmla="val 50000"/>
            </a:avLst>
          </a:prstGeom>
          <a:solidFill>
            <a:srgbClr val="428B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 descr="Senior DWH Developer | Bucharest Jobs">
            <a:extLst>
              <a:ext uri="{FF2B5EF4-FFF2-40B4-BE49-F238E27FC236}">
                <a16:creationId xmlns:a16="http://schemas.microsoft.com/office/drawing/2014/main" id="{4335590D-7F6E-4E92-BBF2-81D14B59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18" y="2923252"/>
            <a:ext cx="2398391" cy="23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nior DWH Developer | Bucharest Jobs">
            <a:extLst>
              <a:ext uri="{FF2B5EF4-FFF2-40B4-BE49-F238E27FC236}">
                <a16:creationId xmlns:a16="http://schemas.microsoft.com/office/drawing/2014/main" id="{CD1761E1-FDC9-4F8E-9D2F-530287BE0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3"/>
          <a:stretch/>
        </p:blipFill>
        <p:spPr bwMode="auto">
          <a:xfrm>
            <a:off x="5214918" y="1927195"/>
            <a:ext cx="2398391" cy="1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ccia angolare bidirezionale 16">
            <a:extLst>
              <a:ext uri="{FF2B5EF4-FFF2-40B4-BE49-F238E27FC236}">
                <a16:creationId xmlns:a16="http://schemas.microsoft.com/office/drawing/2014/main" id="{36C415DA-47B2-4797-BFC2-0700168D506B}"/>
              </a:ext>
            </a:extLst>
          </p:cNvPr>
          <p:cNvSpPr/>
          <p:nvPr/>
        </p:nvSpPr>
        <p:spPr>
          <a:xfrm rot="10800000">
            <a:off x="6298195" y="920754"/>
            <a:ext cx="2279240" cy="1129081"/>
          </a:xfrm>
          <a:prstGeom prst="leftUpArrow">
            <a:avLst>
              <a:gd name="adj1" fmla="val 17491"/>
              <a:gd name="adj2" fmla="val 25000"/>
              <a:gd name="adj3" fmla="val 38244"/>
            </a:avLst>
          </a:prstGeom>
          <a:solidFill>
            <a:srgbClr val="E9CA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24">
            <a:extLst>
              <a:ext uri="{FF2B5EF4-FFF2-40B4-BE49-F238E27FC236}">
                <a16:creationId xmlns:a16="http://schemas.microsoft.com/office/drawing/2014/main" id="{FD47F215-8394-40CB-8DB2-1D382FCFBC68}"/>
              </a:ext>
            </a:extLst>
          </p:cNvPr>
          <p:cNvSpPr txBox="1"/>
          <p:nvPr/>
        </p:nvSpPr>
        <p:spPr>
          <a:xfrm>
            <a:off x="3784713" y="5394747"/>
            <a:ext cx="588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 err="1">
                <a:latin typeface="Consolas" panose="020B0609020204030204" pitchFamily="49" charset="0"/>
              </a:rPr>
              <a:t>buttervolume</a:t>
            </a:r>
            <a:r>
              <a:rPr lang="it-IT" sz="2400" i="1" dirty="0">
                <a:latin typeface="Consolas" panose="020B0609020204030204" pitchFamily="49" charset="0"/>
              </a:rPr>
              <a:t> clone </a:t>
            </a:r>
            <a:r>
              <a:rPr lang="it-IT" sz="2400" i="1" dirty="0" err="1">
                <a:latin typeface="Consolas" panose="020B0609020204030204" pitchFamily="49" charset="0"/>
              </a:rPr>
              <a:t>dbprod</a:t>
            </a:r>
            <a:r>
              <a:rPr lang="it-IT" sz="2400" i="1" dirty="0">
                <a:latin typeface="Consolas" panose="020B0609020204030204" pitchFamily="49" charset="0"/>
              </a:rPr>
              <a:t> </a:t>
            </a:r>
            <a:r>
              <a:rPr lang="it-IT" sz="2400" i="1" dirty="0" err="1">
                <a:latin typeface="Consolas" panose="020B0609020204030204" pitchFamily="49" charset="0"/>
              </a:rPr>
              <a:t>dbtest</a:t>
            </a:r>
            <a:endParaRPr lang="it-IT" sz="2400" i="1" dirty="0">
              <a:latin typeface="Consolas" panose="020B0609020204030204" pitchFamily="49" charset="0"/>
            </a:endParaRPr>
          </a:p>
        </p:txBody>
      </p:sp>
      <p:sp>
        <p:nvSpPr>
          <p:cNvPr id="12" name="CasellaDiTesto 25">
            <a:extLst>
              <a:ext uri="{FF2B5EF4-FFF2-40B4-BE49-F238E27FC236}">
                <a16:creationId xmlns:a16="http://schemas.microsoft.com/office/drawing/2014/main" id="{F5CEDD3E-74A3-4235-AA13-185F7F062866}"/>
              </a:ext>
            </a:extLst>
          </p:cNvPr>
          <p:cNvSpPr txBox="1"/>
          <p:nvPr/>
        </p:nvSpPr>
        <p:spPr>
          <a:xfrm>
            <a:off x="101021" y="4953445"/>
            <a:ext cx="291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 err="1">
                <a:latin typeface="Consolas" panose="020B0609020204030204" pitchFamily="49" charset="0"/>
              </a:rPr>
              <a:t>docker</a:t>
            </a:r>
            <a:r>
              <a:rPr lang="it-IT" sz="2000" i="1" dirty="0">
                <a:latin typeface="Consolas" panose="020B0609020204030204" pitchFamily="49" charset="0"/>
              </a:rPr>
              <a:t> </a:t>
            </a:r>
            <a:r>
              <a:rPr lang="it-IT" sz="2000" i="1" dirty="0" err="1">
                <a:latin typeface="Consolas" panose="020B0609020204030204" pitchFamily="49" charset="0"/>
              </a:rPr>
              <a:t>run</a:t>
            </a:r>
            <a:r>
              <a:rPr lang="it-IT" sz="2000" i="1" dirty="0">
                <a:latin typeface="Consolas" panose="020B0609020204030204" pitchFamily="49" charset="0"/>
              </a:rPr>
              <a:t> -d \</a:t>
            </a:r>
          </a:p>
          <a:p>
            <a:pPr algn="ctr"/>
            <a:r>
              <a:rPr lang="it-IT" sz="2000" i="1" dirty="0">
                <a:latin typeface="Consolas" panose="020B0609020204030204" pitchFamily="49" charset="0"/>
              </a:rPr>
              <a:t>–v </a:t>
            </a:r>
            <a:r>
              <a:rPr lang="it-IT" sz="2000" i="1" dirty="0" err="1">
                <a:latin typeface="Consolas" panose="020B0609020204030204" pitchFamily="49" charset="0"/>
              </a:rPr>
              <a:t>dbprod</a:t>
            </a:r>
            <a:r>
              <a:rPr lang="it-IT" sz="2000" i="1" dirty="0">
                <a:latin typeface="Consolas" panose="020B0609020204030204" pitchFamily="49" charset="0"/>
              </a:rPr>
              <a:t>:/data </a:t>
            </a:r>
            <a:r>
              <a:rPr lang="it-IT" sz="2000" i="1" dirty="0" err="1">
                <a:latin typeface="Consolas" panose="020B0609020204030204" pitchFamily="49" charset="0"/>
              </a:rPr>
              <a:t>sql</a:t>
            </a:r>
            <a:endParaRPr lang="it-IT" sz="2000" i="1" dirty="0">
              <a:latin typeface="Consolas" panose="020B0609020204030204" pitchFamily="49" charset="0"/>
            </a:endParaRPr>
          </a:p>
        </p:txBody>
      </p:sp>
      <p:sp>
        <p:nvSpPr>
          <p:cNvPr id="13" name="CasellaDiTesto 26">
            <a:extLst>
              <a:ext uri="{FF2B5EF4-FFF2-40B4-BE49-F238E27FC236}">
                <a16:creationId xmlns:a16="http://schemas.microsoft.com/office/drawing/2014/main" id="{1772C887-3C04-4437-AFEB-6E86B52FE44C}"/>
              </a:ext>
            </a:extLst>
          </p:cNvPr>
          <p:cNvSpPr txBox="1"/>
          <p:nvPr/>
        </p:nvSpPr>
        <p:spPr>
          <a:xfrm>
            <a:off x="8319811" y="3142808"/>
            <a:ext cx="291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 err="1">
                <a:latin typeface="Consolas" panose="020B0609020204030204" pitchFamily="49" charset="0"/>
              </a:rPr>
              <a:t>docker</a:t>
            </a:r>
            <a:r>
              <a:rPr lang="it-IT" sz="2000" i="1" dirty="0">
                <a:latin typeface="Consolas" panose="020B0609020204030204" pitchFamily="49" charset="0"/>
              </a:rPr>
              <a:t> </a:t>
            </a:r>
            <a:r>
              <a:rPr lang="it-IT" sz="2000" i="1" dirty="0" err="1">
                <a:latin typeface="Consolas" panose="020B0609020204030204" pitchFamily="49" charset="0"/>
              </a:rPr>
              <a:t>run</a:t>
            </a:r>
            <a:r>
              <a:rPr lang="it-IT" sz="2000" i="1" dirty="0">
                <a:latin typeface="Consolas" panose="020B0609020204030204" pitchFamily="49" charset="0"/>
              </a:rPr>
              <a:t> -d \</a:t>
            </a:r>
          </a:p>
          <a:p>
            <a:pPr algn="ctr"/>
            <a:r>
              <a:rPr lang="it-IT" sz="2000" i="1" dirty="0">
                <a:latin typeface="Consolas" panose="020B0609020204030204" pitchFamily="49" charset="0"/>
              </a:rPr>
              <a:t>-v </a:t>
            </a:r>
            <a:r>
              <a:rPr lang="it-IT" sz="2000" i="1" dirty="0" err="1">
                <a:latin typeface="Consolas" panose="020B0609020204030204" pitchFamily="49" charset="0"/>
              </a:rPr>
              <a:t>dbtest</a:t>
            </a:r>
            <a:r>
              <a:rPr lang="it-IT" sz="2000" i="1" dirty="0">
                <a:latin typeface="Consolas" panose="020B0609020204030204" pitchFamily="49" charset="0"/>
              </a:rPr>
              <a:t>:/data </a:t>
            </a:r>
            <a:r>
              <a:rPr lang="it-IT" sz="2000" i="1" dirty="0" err="1">
                <a:latin typeface="Consolas" panose="020B0609020204030204" pitchFamily="49" charset="0"/>
              </a:rPr>
              <a:t>sql</a:t>
            </a:r>
            <a:endParaRPr lang="it-IT" sz="2000" i="1" dirty="0">
              <a:latin typeface="Consolas" panose="020B0609020204030204" pitchFamily="49" charset="0"/>
            </a:endParaRPr>
          </a:p>
        </p:txBody>
      </p:sp>
      <p:pic>
        <p:nvPicPr>
          <p:cNvPr id="14" name="Picture 4" descr="Docker Kubernetes Virtual machine Microsoft SQL Server Big data ...">
            <a:extLst>
              <a:ext uri="{FF2B5EF4-FFF2-40B4-BE49-F238E27FC236}">
                <a16:creationId xmlns:a16="http://schemas.microsoft.com/office/drawing/2014/main" id="{F6C9772F-31EA-4456-96F4-065DE0BCD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8120" r="20148" b="19231"/>
          <a:stretch/>
        </p:blipFill>
        <p:spPr bwMode="auto">
          <a:xfrm>
            <a:off x="199432" y="2197839"/>
            <a:ext cx="2611972" cy="19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668C0F-15BB-4EDB-B975-3B8215B98013}"/>
              </a:ext>
            </a:extLst>
          </p:cNvPr>
          <p:cNvSpPr txBox="1">
            <a:spLocks/>
          </p:cNvSpPr>
          <p:nvPr/>
        </p:nvSpPr>
        <p:spPr>
          <a:xfrm>
            <a:off x="359450" y="369898"/>
            <a:ext cx="10685444" cy="773601"/>
          </a:xfrm>
          <a:prstGeom prst="rect">
            <a:avLst/>
          </a:prstGeom>
        </p:spPr>
        <p:txBody>
          <a:bodyPr/>
          <a:lstStyle>
            <a:lvl1pPr marL="0" marR="0" indent="0" algn="l" defTabSz="576026" rtl="0" eaLnBrk="1" fontAlgn="auto" latinLnBrk="0" hangingPunct="1">
              <a:lnSpc>
                <a:spcPts val="441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4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ts val="441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0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Docker </a:t>
            </a:r>
            <a:r>
              <a:rPr kumimoji="0" lang="it-IT" sz="504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endParaRPr kumimoji="0" lang="it-IT" sz="50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4CB1-DC8D-4940-8381-96674F63F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71892"/>
            <a:ext cx="11520488" cy="992788"/>
          </a:xfrm>
        </p:spPr>
        <p:txBody>
          <a:bodyPr/>
          <a:lstStyle/>
          <a:p>
            <a:pPr algn="ctr"/>
            <a:r>
              <a:rPr lang="it-IT" sz="7200" b="1" dirty="0"/>
              <a:t>SQL WARS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A5051-85E5-44EA-B06F-2D5C3B09F4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1573" y="1871416"/>
            <a:ext cx="2737341" cy="2737341"/>
          </a:xfrm>
          <a:prstGeom prst="rect">
            <a:avLst/>
          </a:prstGeom>
          <a:noFill/>
        </p:spPr>
      </p:pic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014A73EC-1FEF-45CD-9128-372E68A68851}"/>
              </a:ext>
            </a:extLst>
          </p:cNvPr>
          <p:cNvSpPr txBox="1">
            <a:spLocks/>
          </p:cNvSpPr>
          <p:nvPr/>
        </p:nvSpPr>
        <p:spPr>
          <a:xfrm>
            <a:off x="1" y="4330074"/>
            <a:ext cx="11520488" cy="1053815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4000" dirty="0">
                <a:solidFill>
                  <a:srgbClr val="000000"/>
                </a:solidFill>
                <a:latin typeface="Star Jedi" panose="040B0000000000000000" pitchFamily="82" charset="0"/>
              </a:rPr>
              <a:t>DEMO – SQL Server with Containers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247D8E-4F3D-496A-A80A-706E2593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03" y="2556628"/>
            <a:ext cx="1605280" cy="9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7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005" y="-1"/>
            <a:ext cx="9720263" cy="648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1119533" y="-1119442"/>
            <a:ext cx="6480175" cy="8719056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2053"/>
            <a:endParaRPr lang="en-US" sz="2268" dirty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19" y="2203223"/>
            <a:ext cx="694683" cy="69468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8569" y="3205483"/>
            <a:ext cx="7502950" cy="1773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2053">
              <a:buClr>
                <a:srgbClr val="33C0CD"/>
              </a:buClr>
            </a:pPr>
            <a:r>
              <a:rPr lang="en-US" sz="4032" dirty="0">
                <a:solidFill>
                  <a:srgbClr val="FFFFFF"/>
                </a:solidFill>
                <a:latin typeface="Segoe UI"/>
              </a:rPr>
              <a:t>Both will resolve tricky problems</a:t>
            </a:r>
          </a:p>
        </p:txBody>
      </p:sp>
    </p:spTree>
    <p:extLst>
      <p:ext uri="{BB962C8B-B14F-4D97-AF65-F5344CB8AC3E}">
        <p14:creationId xmlns:p14="http://schemas.microsoft.com/office/powerpoint/2010/main" val="366617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Clones vs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025" y="1480261"/>
            <a:ext cx="10685444" cy="45140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Container </a:t>
            </a:r>
          </a:p>
          <a:p>
            <a:r>
              <a:rPr lang="en-US" dirty="0">
                <a:solidFill>
                  <a:schemeClr val="tx2"/>
                </a:solidFill>
              </a:rPr>
              <a:t>	Quick, isolation</a:t>
            </a:r>
          </a:p>
          <a:p>
            <a:r>
              <a:rPr lang="en-US" dirty="0">
                <a:solidFill>
                  <a:schemeClr val="tx2"/>
                </a:solidFill>
              </a:rPr>
              <a:t>	Cross platform</a:t>
            </a:r>
          </a:p>
          <a:p>
            <a:r>
              <a:rPr lang="en-US" dirty="0">
                <a:solidFill>
                  <a:schemeClr val="tx2"/>
                </a:solidFill>
              </a:rPr>
              <a:t>	Production must be «containerized»</a:t>
            </a:r>
          </a:p>
          <a:p>
            <a:r>
              <a:rPr lang="en-US" dirty="0">
                <a:solidFill>
                  <a:schemeClr val="tx2"/>
                </a:solidFill>
              </a:rPr>
              <a:t>SQL Clone</a:t>
            </a:r>
          </a:p>
          <a:p>
            <a:r>
              <a:rPr lang="en-US" dirty="0">
                <a:solidFill>
                  <a:schemeClr val="tx2"/>
                </a:solidFill>
              </a:rPr>
              <a:t>	Quick, isolation</a:t>
            </a:r>
          </a:p>
          <a:p>
            <a:r>
              <a:rPr lang="en-US" dirty="0">
                <a:solidFill>
                  <a:schemeClr val="tx2"/>
                </a:solidFill>
              </a:rPr>
              <a:t>	Only Windows</a:t>
            </a:r>
          </a:p>
          <a:p>
            <a:r>
              <a:rPr lang="en-US" dirty="0">
                <a:solidFill>
                  <a:schemeClr val="tx2"/>
                </a:solidFill>
              </a:rPr>
              <a:t>	Perfect for classic VMs (no container)</a:t>
            </a:r>
          </a:p>
        </p:txBody>
      </p:sp>
    </p:spTree>
    <p:extLst>
      <p:ext uri="{BB962C8B-B14F-4D97-AF65-F5344CB8AC3E}">
        <p14:creationId xmlns:p14="http://schemas.microsoft.com/office/powerpoint/2010/main" val="3791977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1038" y="1382407"/>
            <a:ext cx="10800000" cy="482977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DBCC CLONEDATABASE: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https://docs.microsoft.com/en-us/sql/t-sql/database-console-commands/dbcc-clonedatabase-transact-sql?view=sql-server-ver15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Star Jedi" panose="040B0000000000000000" pitchFamily="8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SQL Clone: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https://www.red-gate.com/products/dba/sql-clone/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Docker for SQL Server: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https://docs.microsoft.com/en-us/sql/linux/quickstart-install-connect-docker?view=sql-server-ver15&amp;pivots=cs1-bash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Docker Hub: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https://hub.docker.com/_/microsoft-mssql-server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Microsoft Container Registry: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https://azure.microsoft.com/en-us/services/container-registry/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3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1038" y="1281232"/>
            <a:ext cx="10800000" cy="498835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buttervolume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https://github.com/anybox/buttervolume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Differencing Virtual Hard disk: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https://technet.microsoft.com/en-us/library/cc720381(v=ws.10).aspx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StackOverflow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 database: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https://www.brentozar.com/archive/2015/10/how-to-download-the-stack-overflow-database-via-bittorrent/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SQL Clone 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AzureDevOps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A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https://www.youtube.com/watch?v=fVbmUZ6FhEc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55A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58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/>
          <a:p>
            <a:pPr fontAlgn="base"/>
            <a:endParaRPr lang="en-US" dirty="0"/>
          </a:p>
          <a:p>
            <a:pPr fontAlgn="base"/>
            <a:r>
              <a:rPr lang="en-US" dirty="0"/>
              <a:t>Feedback form:  </a:t>
            </a:r>
            <a:r>
              <a:rPr lang="en-US" u="sng" dirty="0">
                <a:hlinkClick r:id="rId2"/>
              </a:rPr>
              <a:t>https://speakerscore.com/XJF3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77E7B3AC-A9ED-4725-A542-B6597DB2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2520950"/>
            <a:ext cx="1476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6">
            <a:extLst>
              <a:ext uri="{FF2B5EF4-FFF2-40B4-BE49-F238E27FC236}">
                <a16:creationId xmlns:a16="http://schemas.microsoft.com/office/drawing/2014/main" id="{96FBB071-2637-4934-81A6-3C63DA153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76" y="4937145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" name="Freeform 47">
            <a:extLst>
              <a:ext uri="{FF2B5EF4-FFF2-40B4-BE49-F238E27FC236}">
                <a16:creationId xmlns:a16="http://schemas.microsoft.com/office/drawing/2014/main" id="{B0CD98CB-71B2-4621-B114-114CEB8162E9}"/>
              </a:ext>
            </a:extLst>
          </p:cNvPr>
          <p:cNvSpPr>
            <a:spLocks/>
          </p:cNvSpPr>
          <p:nvPr/>
        </p:nvSpPr>
        <p:spPr bwMode="auto">
          <a:xfrm>
            <a:off x="4854109" y="5080447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8">
            <a:extLst>
              <a:ext uri="{FF2B5EF4-FFF2-40B4-BE49-F238E27FC236}">
                <a16:creationId xmlns:a16="http://schemas.microsoft.com/office/drawing/2014/main" id="{F20074E2-149F-49DB-9330-9FC9767E4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2720" y="5072615"/>
            <a:ext cx="2117" cy="232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59">
            <a:extLst>
              <a:ext uri="{FF2B5EF4-FFF2-40B4-BE49-F238E27FC236}">
                <a16:creationId xmlns:a16="http://schemas.microsoft.com/office/drawing/2014/main" id="{606CAA65-6975-4349-90B0-D1D10EF20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2720" y="5072615"/>
            <a:ext cx="2117" cy="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Freeform 60">
            <a:extLst>
              <a:ext uri="{FF2B5EF4-FFF2-40B4-BE49-F238E27FC236}">
                <a16:creationId xmlns:a16="http://schemas.microsoft.com/office/drawing/2014/main" id="{E67C4CAA-B112-4183-AAE3-067A2A4A4D36}"/>
              </a:ext>
            </a:extLst>
          </p:cNvPr>
          <p:cNvSpPr>
            <a:spLocks noEditPoints="1"/>
          </p:cNvSpPr>
          <p:nvPr/>
        </p:nvSpPr>
        <p:spPr bwMode="auto">
          <a:xfrm>
            <a:off x="8273103" y="5057799"/>
            <a:ext cx="198967" cy="289984"/>
          </a:xfrm>
          <a:custGeom>
            <a:avLst/>
            <a:gdLst>
              <a:gd name="T0" fmla="*/ 16 w 76"/>
              <a:gd name="T1" fmla="*/ 65 h 111"/>
              <a:gd name="T2" fmla="*/ 0 w 76"/>
              <a:gd name="T3" fmla="*/ 88 h 111"/>
              <a:gd name="T4" fmla="*/ 38 w 76"/>
              <a:gd name="T5" fmla="*/ 111 h 111"/>
              <a:gd name="T6" fmla="*/ 76 w 76"/>
              <a:gd name="T7" fmla="*/ 86 h 111"/>
              <a:gd name="T8" fmla="*/ 66 w 76"/>
              <a:gd name="T9" fmla="*/ 86 h 111"/>
              <a:gd name="T10" fmla="*/ 38 w 76"/>
              <a:gd name="T11" fmla="*/ 105 h 111"/>
              <a:gd name="T12" fmla="*/ 13 w 76"/>
              <a:gd name="T13" fmla="*/ 84 h 111"/>
              <a:gd name="T14" fmla="*/ 16 w 76"/>
              <a:gd name="T15" fmla="*/ 76 h 111"/>
              <a:gd name="T16" fmla="*/ 16 w 76"/>
              <a:gd name="T17" fmla="*/ 73 h 111"/>
              <a:gd name="T18" fmla="*/ 16 w 76"/>
              <a:gd name="T19" fmla="*/ 65 h 111"/>
              <a:gd name="T20" fmla="*/ 16 w 76"/>
              <a:gd name="T21" fmla="*/ 0 h 111"/>
              <a:gd name="T22" fmla="*/ 8 w 76"/>
              <a:gd name="T23" fmla="*/ 17 h 111"/>
              <a:gd name="T24" fmla="*/ 16 w 76"/>
              <a:gd name="T25" fmla="*/ 37 h 111"/>
              <a:gd name="T26" fmla="*/ 16 w 76"/>
              <a:gd name="T2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" h="111">
                <a:moveTo>
                  <a:pt x="16" y="65"/>
                </a:moveTo>
                <a:cubicBezTo>
                  <a:pt x="6" y="71"/>
                  <a:pt x="0" y="80"/>
                  <a:pt x="0" y="88"/>
                </a:cubicBezTo>
                <a:cubicBezTo>
                  <a:pt x="0" y="102"/>
                  <a:pt x="18" y="111"/>
                  <a:pt x="38" y="111"/>
                </a:cubicBezTo>
                <a:cubicBezTo>
                  <a:pt x="60" y="111"/>
                  <a:pt x="75" y="99"/>
                  <a:pt x="76" y="86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97"/>
                  <a:pt x="58" y="105"/>
                  <a:pt x="38" y="105"/>
                </a:cubicBezTo>
                <a:cubicBezTo>
                  <a:pt x="24" y="105"/>
                  <a:pt x="13" y="95"/>
                  <a:pt x="13" y="84"/>
                </a:cubicBezTo>
                <a:cubicBezTo>
                  <a:pt x="13" y="82"/>
                  <a:pt x="14" y="79"/>
                  <a:pt x="16" y="76"/>
                </a:cubicBezTo>
                <a:cubicBezTo>
                  <a:pt x="16" y="75"/>
                  <a:pt x="16" y="74"/>
                  <a:pt x="16" y="73"/>
                </a:cubicBezTo>
                <a:cubicBezTo>
                  <a:pt x="16" y="65"/>
                  <a:pt x="16" y="65"/>
                  <a:pt x="16" y="65"/>
                </a:cubicBezTo>
                <a:moveTo>
                  <a:pt x="16" y="0"/>
                </a:moveTo>
                <a:cubicBezTo>
                  <a:pt x="11" y="4"/>
                  <a:pt x="8" y="11"/>
                  <a:pt x="8" y="17"/>
                </a:cubicBezTo>
                <a:cubicBezTo>
                  <a:pt x="8" y="25"/>
                  <a:pt x="11" y="32"/>
                  <a:pt x="16" y="37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Freeform 61">
            <a:extLst>
              <a:ext uri="{FF2B5EF4-FFF2-40B4-BE49-F238E27FC236}">
                <a16:creationId xmlns:a16="http://schemas.microsoft.com/office/drawing/2014/main" id="{732D8797-6173-43B8-A2F6-8A216283A93C}"/>
              </a:ext>
            </a:extLst>
          </p:cNvPr>
          <p:cNvSpPr>
            <a:spLocks/>
          </p:cNvSpPr>
          <p:nvPr/>
        </p:nvSpPr>
        <p:spPr bwMode="auto">
          <a:xfrm>
            <a:off x="8482653" y="5030282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BAA9F869-1BED-4251-8F9F-EB67A4B99490}"/>
              </a:ext>
            </a:extLst>
          </p:cNvPr>
          <p:cNvSpPr>
            <a:spLocks/>
          </p:cNvSpPr>
          <p:nvPr/>
        </p:nvSpPr>
        <p:spPr bwMode="auto">
          <a:xfrm>
            <a:off x="8482653" y="5030282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Freeform 63">
            <a:extLst>
              <a:ext uri="{FF2B5EF4-FFF2-40B4-BE49-F238E27FC236}">
                <a16:creationId xmlns:a16="http://schemas.microsoft.com/office/drawing/2014/main" id="{37C4D46B-7619-4B2F-A4B6-BE6BF0A748D6}"/>
              </a:ext>
            </a:extLst>
          </p:cNvPr>
          <p:cNvSpPr>
            <a:spLocks noEditPoints="1"/>
          </p:cNvSpPr>
          <p:nvPr/>
        </p:nvSpPr>
        <p:spPr bwMode="auto">
          <a:xfrm>
            <a:off x="8315436" y="5030282"/>
            <a:ext cx="158751" cy="254000"/>
          </a:xfrm>
          <a:custGeom>
            <a:avLst/>
            <a:gdLst>
              <a:gd name="T0" fmla="*/ 27 w 61"/>
              <a:gd name="T1" fmla="*/ 50 h 97"/>
              <a:gd name="T2" fmla="*/ 26 w 61"/>
              <a:gd name="T3" fmla="*/ 50 h 97"/>
              <a:gd name="T4" fmla="*/ 6 w 61"/>
              <a:gd name="T5" fmla="*/ 28 h 97"/>
              <a:gd name="T6" fmla="*/ 20 w 61"/>
              <a:gd name="T7" fmla="*/ 6 h 97"/>
              <a:gd name="T8" fmla="*/ 20 w 61"/>
              <a:gd name="T9" fmla="*/ 6 h 97"/>
              <a:gd name="T10" fmla="*/ 40 w 61"/>
              <a:gd name="T11" fmla="*/ 29 h 97"/>
              <a:gd name="T12" fmla="*/ 27 w 61"/>
              <a:gd name="T13" fmla="*/ 50 h 97"/>
              <a:gd name="T14" fmla="*/ 61 w 61"/>
              <a:gd name="T15" fmla="*/ 0 h 97"/>
              <a:gd name="T16" fmla="*/ 25 w 61"/>
              <a:gd name="T17" fmla="*/ 0 h 97"/>
              <a:gd name="T18" fmla="*/ 0 w 61"/>
              <a:gd name="T19" fmla="*/ 11 h 97"/>
              <a:gd name="T20" fmla="*/ 0 w 61"/>
              <a:gd name="T21" fmla="*/ 48 h 97"/>
              <a:gd name="T22" fmla="*/ 19 w 61"/>
              <a:gd name="T23" fmla="*/ 55 h 97"/>
              <a:gd name="T24" fmla="*/ 23 w 61"/>
              <a:gd name="T25" fmla="*/ 55 h 97"/>
              <a:gd name="T26" fmla="*/ 21 w 61"/>
              <a:gd name="T27" fmla="*/ 62 h 97"/>
              <a:gd name="T28" fmla="*/ 26 w 61"/>
              <a:gd name="T29" fmla="*/ 71 h 97"/>
              <a:gd name="T30" fmla="*/ 19 w 61"/>
              <a:gd name="T31" fmla="*/ 71 h 97"/>
              <a:gd name="T32" fmla="*/ 0 w 61"/>
              <a:gd name="T33" fmla="*/ 76 h 97"/>
              <a:gd name="T34" fmla="*/ 0 w 61"/>
              <a:gd name="T35" fmla="*/ 84 h 97"/>
              <a:gd name="T36" fmla="*/ 0 w 61"/>
              <a:gd name="T37" fmla="*/ 87 h 97"/>
              <a:gd name="T38" fmla="*/ 24 w 61"/>
              <a:gd name="T39" fmla="*/ 76 h 97"/>
              <a:gd name="T40" fmla="*/ 24 w 61"/>
              <a:gd name="T41" fmla="*/ 76 h 97"/>
              <a:gd name="T42" fmla="*/ 33 w 61"/>
              <a:gd name="T43" fmla="*/ 77 h 97"/>
              <a:gd name="T44" fmla="*/ 49 w 61"/>
              <a:gd name="T45" fmla="*/ 92 h 97"/>
              <a:gd name="T46" fmla="*/ 50 w 61"/>
              <a:gd name="T47" fmla="*/ 96 h 97"/>
              <a:gd name="T48" fmla="*/ 50 w 61"/>
              <a:gd name="T49" fmla="*/ 97 h 97"/>
              <a:gd name="T50" fmla="*/ 60 w 61"/>
              <a:gd name="T51" fmla="*/ 97 h 97"/>
              <a:gd name="T52" fmla="*/ 61 w 61"/>
              <a:gd name="T53" fmla="*/ 94 h 97"/>
              <a:gd name="T54" fmla="*/ 47 w 61"/>
              <a:gd name="T55" fmla="*/ 69 h 97"/>
              <a:gd name="T56" fmla="*/ 36 w 61"/>
              <a:gd name="T57" fmla="*/ 58 h 97"/>
              <a:gd name="T58" fmla="*/ 43 w 61"/>
              <a:gd name="T59" fmla="*/ 48 h 97"/>
              <a:gd name="T60" fmla="*/ 54 w 61"/>
              <a:gd name="T61" fmla="*/ 29 h 97"/>
              <a:gd name="T62" fmla="*/ 44 w 61"/>
              <a:gd name="T63" fmla="*/ 8 h 97"/>
              <a:gd name="T64" fmla="*/ 53 w 61"/>
              <a:gd name="T65" fmla="*/ 8 h 97"/>
              <a:gd name="T66" fmla="*/ 61 w 61"/>
              <a:gd name="T6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97">
                <a:moveTo>
                  <a:pt x="27" y="50"/>
                </a:moveTo>
                <a:cubicBezTo>
                  <a:pt x="26" y="50"/>
                  <a:pt x="26" y="50"/>
                  <a:pt x="26" y="50"/>
                </a:cubicBezTo>
                <a:cubicBezTo>
                  <a:pt x="16" y="49"/>
                  <a:pt x="7" y="40"/>
                  <a:pt x="6" y="28"/>
                </a:cubicBezTo>
                <a:cubicBezTo>
                  <a:pt x="4" y="15"/>
                  <a:pt x="1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30" y="6"/>
                  <a:pt x="38" y="16"/>
                  <a:pt x="40" y="29"/>
                </a:cubicBezTo>
                <a:cubicBezTo>
                  <a:pt x="41" y="42"/>
                  <a:pt x="36" y="50"/>
                  <a:pt x="27" y="50"/>
                </a:cubicBezTo>
                <a:moveTo>
                  <a:pt x="61" y="0"/>
                </a:moveTo>
                <a:cubicBezTo>
                  <a:pt x="61" y="0"/>
                  <a:pt x="35" y="0"/>
                  <a:pt x="25" y="0"/>
                </a:cubicBezTo>
                <a:cubicBezTo>
                  <a:pt x="15" y="0"/>
                  <a:pt x="6" y="4"/>
                  <a:pt x="0" y="11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52"/>
                  <a:pt x="11" y="55"/>
                  <a:pt x="19" y="55"/>
                </a:cubicBezTo>
                <a:cubicBezTo>
                  <a:pt x="20" y="55"/>
                  <a:pt x="21" y="55"/>
                  <a:pt x="23" y="55"/>
                </a:cubicBezTo>
                <a:cubicBezTo>
                  <a:pt x="21" y="57"/>
                  <a:pt x="21" y="59"/>
                  <a:pt x="21" y="62"/>
                </a:cubicBezTo>
                <a:cubicBezTo>
                  <a:pt x="21" y="66"/>
                  <a:pt x="23" y="69"/>
                  <a:pt x="26" y="71"/>
                </a:cubicBezTo>
                <a:cubicBezTo>
                  <a:pt x="24" y="71"/>
                  <a:pt x="22" y="71"/>
                  <a:pt x="19" y="71"/>
                </a:cubicBezTo>
                <a:cubicBezTo>
                  <a:pt x="12" y="71"/>
                  <a:pt x="5" y="73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6"/>
                  <a:pt x="0" y="87"/>
                </a:cubicBezTo>
                <a:cubicBezTo>
                  <a:pt x="4" y="80"/>
                  <a:pt x="13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76"/>
                  <a:pt x="31" y="76"/>
                  <a:pt x="33" y="77"/>
                </a:cubicBezTo>
                <a:cubicBezTo>
                  <a:pt x="41" y="83"/>
                  <a:pt x="48" y="86"/>
                  <a:pt x="49" y="92"/>
                </a:cubicBezTo>
                <a:cubicBezTo>
                  <a:pt x="49" y="93"/>
                  <a:pt x="50" y="95"/>
                  <a:pt x="50" y="96"/>
                </a:cubicBezTo>
                <a:cubicBezTo>
                  <a:pt x="50" y="96"/>
                  <a:pt x="50" y="97"/>
                  <a:pt x="5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84"/>
                  <a:pt x="58" y="78"/>
                  <a:pt x="47" y="69"/>
                </a:cubicBezTo>
                <a:cubicBezTo>
                  <a:pt x="43" y="67"/>
                  <a:pt x="36" y="62"/>
                  <a:pt x="36" y="58"/>
                </a:cubicBezTo>
                <a:cubicBezTo>
                  <a:pt x="36" y="54"/>
                  <a:pt x="37" y="52"/>
                  <a:pt x="43" y="48"/>
                </a:cubicBezTo>
                <a:cubicBezTo>
                  <a:pt x="50" y="43"/>
                  <a:pt x="54" y="36"/>
                  <a:pt x="54" y="29"/>
                </a:cubicBezTo>
                <a:cubicBezTo>
                  <a:pt x="54" y="20"/>
                  <a:pt x="50" y="12"/>
                  <a:pt x="4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61" y="0"/>
                  <a:pt x="61" y="0"/>
                  <a:pt x="61" y="0"/>
                </a:cubicBezTo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Freeform 90">
            <a:extLst>
              <a:ext uri="{FF2B5EF4-FFF2-40B4-BE49-F238E27FC236}">
                <a16:creationId xmlns:a16="http://schemas.microsoft.com/office/drawing/2014/main" id="{5F913677-1506-4ED3-AD41-18CB4656C894}"/>
              </a:ext>
            </a:extLst>
          </p:cNvPr>
          <p:cNvSpPr>
            <a:spLocks/>
          </p:cNvSpPr>
          <p:nvPr/>
        </p:nvSpPr>
        <p:spPr bwMode="auto">
          <a:xfrm>
            <a:off x="1452050" y="5033882"/>
            <a:ext cx="167217" cy="309033"/>
          </a:xfrm>
          <a:custGeom>
            <a:avLst/>
            <a:gdLst>
              <a:gd name="T0" fmla="*/ 0 w 64"/>
              <a:gd name="T1" fmla="*/ 64 h 119"/>
              <a:gd name="T2" fmla="*/ 0 w 64"/>
              <a:gd name="T3" fmla="*/ 40 h 119"/>
              <a:gd name="T4" fmla="*/ 18 w 64"/>
              <a:gd name="T5" fmla="*/ 40 h 119"/>
              <a:gd name="T6" fmla="*/ 18 w 64"/>
              <a:gd name="T7" fmla="*/ 31 h 119"/>
              <a:gd name="T8" fmla="*/ 45 w 64"/>
              <a:gd name="T9" fmla="*/ 0 h 119"/>
              <a:gd name="T10" fmla="*/ 64 w 64"/>
              <a:gd name="T11" fmla="*/ 0 h 119"/>
              <a:gd name="T12" fmla="*/ 64 w 64"/>
              <a:gd name="T13" fmla="*/ 24 h 119"/>
              <a:gd name="T14" fmla="*/ 45 w 64"/>
              <a:gd name="T15" fmla="*/ 24 h 119"/>
              <a:gd name="T16" fmla="*/ 40 w 64"/>
              <a:gd name="T17" fmla="*/ 30 h 119"/>
              <a:gd name="T18" fmla="*/ 40 w 64"/>
              <a:gd name="T19" fmla="*/ 40 h 119"/>
              <a:gd name="T20" fmla="*/ 64 w 64"/>
              <a:gd name="T21" fmla="*/ 40 h 119"/>
              <a:gd name="T22" fmla="*/ 64 w 64"/>
              <a:gd name="T23" fmla="*/ 64 h 119"/>
              <a:gd name="T24" fmla="*/ 40 w 64"/>
              <a:gd name="T25" fmla="*/ 64 h 119"/>
              <a:gd name="T26" fmla="*/ 40 w 64"/>
              <a:gd name="T27" fmla="*/ 119 h 119"/>
              <a:gd name="T28" fmla="*/ 18 w 64"/>
              <a:gd name="T29" fmla="*/ 119 h 119"/>
              <a:gd name="T30" fmla="*/ 18 w 64"/>
              <a:gd name="T31" fmla="*/ 64 h 119"/>
              <a:gd name="T32" fmla="*/ 0 w 64"/>
              <a:gd name="T33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19">
                <a:moveTo>
                  <a:pt x="0" y="64"/>
                </a:moveTo>
                <a:cubicBezTo>
                  <a:pt x="0" y="40"/>
                  <a:pt x="0" y="40"/>
                  <a:pt x="0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4"/>
                  <a:pt x="30" y="0"/>
                  <a:pt x="4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4"/>
                  <a:pt x="64" y="24"/>
                  <a:pt x="64" y="24"/>
                </a:cubicBezTo>
                <a:cubicBezTo>
                  <a:pt x="45" y="24"/>
                  <a:pt x="45" y="24"/>
                  <a:pt x="45" y="24"/>
                </a:cubicBezTo>
                <a:cubicBezTo>
                  <a:pt x="43" y="24"/>
                  <a:pt x="40" y="26"/>
                  <a:pt x="4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64"/>
                  <a:pt x="64" y="64"/>
                  <a:pt x="6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18" y="64"/>
                  <a:pt x="18" y="64"/>
                  <a:pt x="18" y="64"/>
                </a:cubicBezTo>
                <a:lnTo>
                  <a:pt x="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3B27C6-F875-46D4-B7C0-DC6A701EEFC9}"/>
              </a:ext>
            </a:extLst>
          </p:cNvPr>
          <p:cNvGrpSpPr/>
          <p:nvPr/>
        </p:nvGrpSpPr>
        <p:grpSpPr>
          <a:xfrm>
            <a:off x="8186894" y="4925931"/>
            <a:ext cx="547462" cy="545244"/>
            <a:chOff x="2809875" y="2679700"/>
            <a:chExt cx="392113" cy="390525"/>
          </a:xfrm>
        </p:grpSpPr>
        <p:sp>
          <p:nvSpPr>
            <p:cNvPr id="15" name="Oval 70">
              <a:extLst>
                <a:ext uri="{FF2B5EF4-FFF2-40B4-BE49-F238E27FC236}">
                  <a16:creationId xmlns:a16="http://schemas.microsoft.com/office/drawing/2014/main" id="{30D8459B-14C7-4E40-9848-7FFABF59A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71">
              <a:extLst>
                <a:ext uri="{FF2B5EF4-FFF2-40B4-BE49-F238E27FC236}">
                  <a16:creationId xmlns:a16="http://schemas.microsoft.com/office/drawing/2014/main" id="{D6EB6CC4-E809-4E3E-81C7-7E00E4A62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454FD9-433B-4E5E-96BB-50F24A567093}"/>
              </a:ext>
            </a:extLst>
          </p:cNvPr>
          <p:cNvGrpSpPr/>
          <p:nvPr/>
        </p:nvGrpSpPr>
        <p:grpSpPr>
          <a:xfrm>
            <a:off x="1293205" y="4933803"/>
            <a:ext cx="529501" cy="529501"/>
            <a:chOff x="4378325" y="2157413"/>
            <a:chExt cx="392113" cy="392113"/>
          </a:xfrm>
        </p:grpSpPr>
        <p:sp>
          <p:nvSpPr>
            <p:cNvPr id="20" name="Oval 113">
              <a:extLst>
                <a:ext uri="{FF2B5EF4-FFF2-40B4-BE49-F238E27FC236}">
                  <a16:creationId xmlns:a16="http://schemas.microsoft.com/office/drawing/2014/main" id="{F87614EE-AF72-4414-8E6D-887D0F69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69F491E2-A125-4692-90D8-2EAC2AA24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80D502-FB33-48C7-9E0F-9F956FFC4D21}"/>
              </a:ext>
            </a:extLst>
          </p:cNvPr>
          <p:cNvSpPr txBox="1">
            <a:spLocks/>
          </p:cNvSpPr>
          <p:nvPr/>
        </p:nvSpPr>
        <p:spPr>
          <a:xfrm>
            <a:off x="1882162" y="4912214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suxstellino</a:t>
            </a:r>
            <a:endParaRPr lang="en-US" dirty="0"/>
          </a:p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65A3B0D-F285-4E08-BE20-059159E17C7B}"/>
              </a:ext>
            </a:extLst>
          </p:cNvPr>
          <p:cNvSpPr txBox="1">
            <a:spLocks/>
          </p:cNvSpPr>
          <p:nvPr/>
        </p:nvSpPr>
        <p:spPr>
          <a:xfrm>
            <a:off x="5347813" y="4880773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none" strike="noStrike" dirty="0">
                <a:effectLst/>
                <a:latin typeface="system-ui"/>
              </a:rPr>
              <a:t>@suxstellino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B2995D-9FED-4A41-B89E-86A9680E5A82}"/>
              </a:ext>
            </a:extLst>
          </p:cNvPr>
          <p:cNvSpPr txBox="1">
            <a:spLocks/>
          </p:cNvSpPr>
          <p:nvPr/>
        </p:nvSpPr>
        <p:spPr>
          <a:xfrm>
            <a:off x="8801173" y="4875077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suxstellino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1F3B07-33F8-4914-B67C-4E12B9610A0A}"/>
              </a:ext>
            </a:extLst>
          </p:cNvPr>
          <p:cNvSpPr txBox="1">
            <a:spLocks/>
          </p:cNvSpPr>
          <p:nvPr/>
        </p:nvSpPr>
        <p:spPr>
          <a:xfrm>
            <a:off x="1882162" y="5208820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giulianolatini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4A493D8-F77D-45D9-B527-DD40CDC54864}"/>
              </a:ext>
            </a:extLst>
          </p:cNvPr>
          <p:cNvSpPr txBox="1">
            <a:spLocks/>
          </p:cNvSpPr>
          <p:nvPr/>
        </p:nvSpPr>
        <p:spPr>
          <a:xfrm>
            <a:off x="5347813" y="5197738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@giulianolatini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B05E2D9-0DA3-448F-9E00-8623736D87FB}"/>
              </a:ext>
            </a:extLst>
          </p:cNvPr>
          <p:cNvSpPr txBox="1">
            <a:spLocks/>
          </p:cNvSpPr>
          <p:nvPr/>
        </p:nvSpPr>
        <p:spPr>
          <a:xfrm>
            <a:off x="8804275" y="5180404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giulianolatini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55CB5-D513-47E0-BDC7-9238AC43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14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4" y="1911305"/>
            <a:ext cx="10685280" cy="492013"/>
          </a:xfrm>
        </p:spPr>
        <p:txBody>
          <a:bodyPr/>
          <a:lstStyle/>
          <a:p>
            <a:r>
              <a:rPr lang="en-US" sz="4032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604" y="2914058"/>
            <a:ext cx="6723888" cy="27473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528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319090" y="2403319"/>
            <a:ext cx="3215306" cy="3184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12" y="4193796"/>
            <a:ext cx="10557075" cy="2074286"/>
          </a:xfrm>
        </p:spPr>
        <p:txBody>
          <a:bodyPr/>
          <a:lstStyle/>
          <a:p>
            <a:pPr fontAlgn="base"/>
            <a:r>
              <a:rPr lang="en-US" sz="1764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764" dirty="0"/>
            </a:br>
            <a:endParaRPr lang="en-US" sz="1764" dirty="0"/>
          </a:p>
          <a:p>
            <a:pPr fontAlgn="base"/>
            <a:r>
              <a:rPr lang="en-US" sz="1764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700"/>
            <a:ext cx="11520311" cy="36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415204" y="327748"/>
            <a:ext cx="6105195" cy="55626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2053"/>
            <a:endParaRPr lang="en-US" sz="2268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254" y="1878985"/>
            <a:ext cx="4712866" cy="3774184"/>
          </a:xfrm>
        </p:spPr>
        <p:txBody>
          <a:bodyPr/>
          <a:lstStyle/>
          <a:p>
            <a:r>
              <a:rPr lang="en-US" sz="554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5760245" y="845245"/>
            <a:ext cx="4372468" cy="529317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252" y="1294969"/>
            <a:ext cx="4712866" cy="3774184"/>
          </a:xfrm>
          <a:prstGeom prst="rect">
            <a:avLst/>
          </a:prstGeom>
        </p:spPr>
        <p:txBody>
          <a:bodyPr/>
          <a:lstStyle/>
          <a:p>
            <a:r>
              <a:rPr lang="en-US" sz="5544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1058" y="536137"/>
            <a:ext cx="4330386" cy="772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6" y="850719"/>
            <a:ext cx="1977897" cy="1977897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5458222" y="65249"/>
            <a:ext cx="2581939" cy="104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5" y="1694021"/>
            <a:ext cx="2773592" cy="589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20" y="74247"/>
            <a:ext cx="1104346" cy="140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333" y="2485544"/>
            <a:ext cx="2904078" cy="876024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7" y="2646916"/>
            <a:ext cx="3425175" cy="71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4743899" y="3480783"/>
            <a:ext cx="3143463" cy="7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917464" y="3450568"/>
            <a:ext cx="3633038" cy="845401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5" y="4384969"/>
            <a:ext cx="3391041" cy="66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8172" y="4346051"/>
            <a:ext cx="2911621" cy="1106416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900" y="5313649"/>
            <a:ext cx="2727964" cy="9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1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93EB5BA-A51E-46E9-B092-56AD98BDB154}"/>
              </a:ext>
            </a:extLst>
          </p:cNvPr>
          <p:cNvSpPr txBox="1">
            <a:spLocks/>
          </p:cNvSpPr>
          <p:nvPr/>
        </p:nvSpPr>
        <p:spPr>
          <a:xfrm>
            <a:off x="2421111" y="3577410"/>
            <a:ext cx="2204425" cy="54028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Alessandro </a:t>
            </a:r>
            <a:r>
              <a:rPr lang="en-US" sz="2000" dirty="0" err="1"/>
              <a:t>Alpi</a:t>
            </a:r>
            <a:endParaRPr lang="en-US" sz="2000" dirty="0"/>
          </a:p>
        </p:txBody>
      </p:sp>
      <p:pic>
        <p:nvPicPr>
          <p:cNvPr id="9" name="Immagine 2">
            <a:extLst>
              <a:ext uri="{FF2B5EF4-FFF2-40B4-BE49-F238E27FC236}">
                <a16:creationId xmlns:a16="http://schemas.microsoft.com/office/drawing/2014/main" id="{E8116D34-AEC0-408F-A658-5BAFBB0E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308" y="1250636"/>
            <a:ext cx="2207979" cy="2207979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6B2016-4B08-4A22-BF2B-F8D7F1AF7F7C}"/>
              </a:ext>
            </a:extLst>
          </p:cNvPr>
          <p:cNvSpPr txBox="1">
            <a:spLocks/>
          </p:cNvSpPr>
          <p:nvPr/>
        </p:nvSpPr>
        <p:spPr>
          <a:xfrm>
            <a:off x="6605864" y="3577410"/>
            <a:ext cx="2204425" cy="54028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Giuliano Latini</a:t>
            </a:r>
          </a:p>
        </p:txBody>
      </p:sp>
      <p:pic>
        <p:nvPicPr>
          <p:cNvPr id="11" name="Immagine 2" descr="Immagine che contiene persona, uomo, tenendo, inpiedi&#10;&#10;Descrizione generata automaticamente">
            <a:extLst>
              <a:ext uri="{FF2B5EF4-FFF2-40B4-BE49-F238E27FC236}">
                <a16:creationId xmlns:a16="http://schemas.microsoft.com/office/drawing/2014/main" id="{E6C67C73-F8D1-47A8-9057-F99C933F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61" y="1250636"/>
            <a:ext cx="2207979" cy="2207979"/>
          </a:xfrm>
          <a:prstGeom prst="rect">
            <a:avLst/>
          </a:prstGeom>
        </p:spPr>
      </p:pic>
      <p:sp>
        <p:nvSpPr>
          <p:cNvPr id="26" name="Oval 46">
            <a:extLst>
              <a:ext uri="{FF2B5EF4-FFF2-40B4-BE49-F238E27FC236}">
                <a16:creationId xmlns:a16="http://schemas.microsoft.com/office/drawing/2014/main" id="{B6BEFF18-373E-4573-939D-05134BF84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759" y="4858552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E0842838-F117-46D2-A99F-D857D18A1F0E}"/>
              </a:ext>
            </a:extLst>
          </p:cNvPr>
          <p:cNvSpPr>
            <a:spLocks/>
          </p:cNvSpPr>
          <p:nvPr/>
        </p:nvSpPr>
        <p:spPr bwMode="auto">
          <a:xfrm>
            <a:off x="2690992" y="5001854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D6A8F-A247-4311-83D5-D7DA72E7D1E1}"/>
              </a:ext>
            </a:extLst>
          </p:cNvPr>
          <p:cNvGrpSpPr/>
          <p:nvPr/>
        </p:nvGrpSpPr>
        <p:grpSpPr>
          <a:xfrm>
            <a:off x="2559759" y="5552377"/>
            <a:ext cx="547462" cy="545244"/>
            <a:chOff x="2809875" y="2679700"/>
            <a:chExt cx="392113" cy="390525"/>
          </a:xfrm>
        </p:grpSpPr>
        <p:sp>
          <p:nvSpPr>
            <p:cNvPr id="29" name="Oval 70">
              <a:extLst>
                <a:ext uri="{FF2B5EF4-FFF2-40B4-BE49-F238E27FC236}">
                  <a16:creationId xmlns:a16="http://schemas.microsoft.com/office/drawing/2014/main" id="{D7835243-8F42-4C0E-877C-F03B5CE6D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AED4DE86-8DEB-4BCC-82D8-9D3200BC2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E0F8EB-EA21-42FC-A703-ABD5CBA9B0B5}"/>
              </a:ext>
            </a:extLst>
          </p:cNvPr>
          <p:cNvGrpSpPr/>
          <p:nvPr/>
        </p:nvGrpSpPr>
        <p:grpSpPr>
          <a:xfrm>
            <a:off x="2553573" y="4158043"/>
            <a:ext cx="529501" cy="529501"/>
            <a:chOff x="4378325" y="2157413"/>
            <a:chExt cx="392113" cy="392113"/>
          </a:xfrm>
        </p:grpSpPr>
        <p:sp>
          <p:nvSpPr>
            <p:cNvPr id="32" name="Oval 113">
              <a:extLst>
                <a:ext uri="{FF2B5EF4-FFF2-40B4-BE49-F238E27FC236}">
                  <a16:creationId xmlns:a16="http://schemas.microsoft.com/office/drawing/2014/main" id="{A6A2AE92-F471-4AB5-8DDF-7FF43B80E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4">
              <a:extLst>
                <a:ext uri="{FF2B5EF4-FFF2-40B4-BE49-F238E27FC236}">
                  <a16:creationId xmlns:a16="http://schemas.microsoft.com/office/drawing/2014/main" id="{7D79B4C9-632A-464E-A0E3-AEDB7CBA9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18FB1B7-9724-4160-BD97-550CD45188F1}"/>
              </a:ext>
            </a:extLst>
          </p:cNvPr>
          <p:cNvSpPr txBox="1">
            <a:spLocks/>
          </p:cNvSpPr>
          <p:nvPr/>
        </p:nvSpPr>
        <p:spPr>
          <a:xfrm>
            <a:off x="3149891" y="4288698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suxstellino</a:t>
            </a:r>
            <a:endParaRPr lang="en-US" dirty="0"/>
          </a:p>
          <a:p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791312E-27D8-45FC-8C84-1042633F5F11}"/>
              </a:ext>
            </a:extLst>
          </p:cNvPr>
          <p:cNvSpPr txBox="1">
            <a:spLocks/>
          </p:cNvSpPr>
          <p:nvPr/>
        </p:nvSpPr>
        <p:spPr>
          <a:xfrm>
            <a:off x="3156077" y="4985865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none" strike="noStrike" dirty="0">
                <a:effectLst/>
                <a:latin typeface="system-ui"/>
              </a:rPr>
              <a:t>@suxstellino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CCA4E74-0EA9-4AD7-97AD-4BFEBE244593}"/>
              </a:ext>
            </a:extLst>
          </p:cNvPr>
          <p:cNvSpPr txBox="1">
            <a:spLocks/>
          </p:cNvSpPr>
          <p:nvPr/>
        </p:nvSpPr>
        <p:spPr>
          <a:xfrm>
            <a:off x="3156077" y="5690904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suxstellino</a:t>
            </a:r>
            <a:endParaRPr lang="en-US" dirty="0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655A707F-D678-49BF-8AF4-4AC22D135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084" y="4856181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1" name="Freeform 47">
            <a:extLst>
              <a:ext uri="{FF2B5EF4-FFF2-40B4-BE49-F238E27FC236}">
                <a16:creationId xmlns:a16="http://schemas.microsoft.com/office/drawing/2014/main" id="{7AD7FB02-72DA-4064-9CE1-4E9035E4A828}"/>
              </a:ext>
            </a:extLst>
          </p:cNvPr>
          <p:cNvSpPr>
            <a:spLocks/>
          </p:cNvSpPr>
          <p:nvPr/>
        </p:nvSpPr>
        <p:spPr bwMode="auto">
          <a:xfrm>
            <a:off x="6922317" y="4999483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D3F6BA-B2FA-41C2-B070-2536C3CD89F6}"/>
              </a:ext>
            </a:extLst>
          </p:cNvPr>
          <p:cNvGrpSpPr/>
          <p:nvPr/>
        </p:nvGrpSpPr>
        <p:grpSpPr>
          <a:xfrm>
            <a:off x="6791084" y="5552377"/>
            <a:ext cx="547462" cy="545244"/>
            <a:chOff x="2809875" y="2679700"/>
            <a:chExt cx="392113" cy="390525"/>
          </a:xfrm>
        </p:grpSpPr>
        <p:sp>
          <p:nvSpPr>
            <p:cNvPr id="43" name="Oval 70">
              <a:extLst>
                <a:ext uri="{FF2B5EF4-FFF2-40B4-BE49-F238E27FC236}">
                  <a16:creationId xmlns:a16="http://schemas.microsoft.com/office/drawing/2014/main" id="{B43230AA-12E4-4501-9BF6-470BAD42B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71">
              <a:extLst>
                <a:ext uri="{FF2B5EF4-FFF2-40B4-BE49-F238E27FC236}">
                  <a16:creationId xmlns:a16="http://schemas.microsoft.com/office/drawing/2014/main" id="{A8644EAD-9A5F-45A7-9F1B-A925043B9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5DE5D2-10AE-42F6-8788-E2226087FF6D}"/>
              </a:ext>
            </a:extLst>
          </p:cNvPr>
          <p:cNvGrpSpPr/>
          <p:nvPr/>
        </p:nvGrpSpPr>
        <p:grpSpPr>
          <a:xfrm>
            <a:off x="6791084" y="4153301"/>
            <a:ext cx="529501" cy="529501"/>
            <a:chOff x="4378325" y="2157413"/>
            <a:chExt cx="392113" cy="392113"/>
          </a:xfrm>
        </p:grpSpPr>
        <p:sp>
          <p:nvSpPr>
            <p:cNvPr id="46" name="Oval 113">
              <a:extLst>
                <a:ext uri="{FF2B5EF4-FFF2-40B4-BE49-F238E27FC236}">
                  <a16:creationId xmlns:a16="http://schemas.microsoft.com/office/drawing/2014/main" id="{02F20B3E-5AC9-4080-B15D-9B9A9A77D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4">
              <a:extLst>
                <a:ext uri="{FF2B5EF4-FFF2-40B4-BE49-F238E27FC236}">
                  <a16:creationId xmlns:a16="http://schemas.microsoft.com/office/drawing/2014/main" id="{72080F4D-2866-481C-BD4F-A8BDB9F34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E91412A-9529-48F6-ACA0-9ECB0A2FD5E0}"/>
              </a:ext>
            </a:extLst>
          </p:cNvPr>
          <p:cNvSpPr txBox="1">
            <a:spLocks/>
          </p:cNvSpPr>
          <p:nvPr/>
        </p:nvSpPr>
        <p:spPr>
          <a:xfrm>
            <a:off x="7387402" y="4283956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giulianolatini</a:t>
            </a:r>
            <a:endParaRPr lang="en-US" dirty="0"/>
          </a:p>
          <a:p>
            <a:endParaRPr lang="en-US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BB970150-0F6C-480A-946F-27B52EAA30CF}"/>
              </a:ext>
            </a:extLst>
          </p:cNvPr>
          <p:cNvSpPr txBox="1">
            <a:spLocks/>
          </p:cNvSpPr>
          <p:nvPr/>
        </p:nvSpPr>
        <p:spPr>
          <a:xfrm>
            <a:off x="7387402" y="4983494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u="none" strike="noStrike" dirty="0">
                <a:effectLst/>
                <a:latin typeface="system-ui"/>
              </a:rPr>
              <a:t>@giulianolatini</a:t>
            </a:r>
            <a:endParaRPr lang="en-US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4F8C9B0-A21C-4BAD-9D66-3CEB251BB579}"/>
              </a:ext>
            </a:extLst>
          </p:cNvPr>
          <p:cNvSpPr txBox="1">
            <a:spLocks/>
          </p:cNvSpPr>
          <p:nvPr/>
        </p:nvSpPr>
        <p:spPr>
          <a:xfrm>
            <a:off x="7387402" y="5690904"/>
            <a:ext cx="2355850" cy="2681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2pPr>
            <a:lvl3pPr marL="9144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3pPr>
            <a:lvl4pPr marL="13716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4pPr>
            <a:lvl5pPr marL="182880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600" kern="1200">
                <a:solidFill>
                  <a:schemeClr val="tx2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giulianolatini</a:t>
            </a:r>
            <a:endParaRPr lang="en-US" dirty="0"/>
          </a:p>
        </p:txBody>
      </p:sp>
      <p:sp>
        <p:nvSpPr>
          <p:cNvPr id="51" name="Title 17">
            <a:extLst>
              <a:ext uri="{FF2B5EF4-FFF2-40B4-BE49-F238E27FC236}">
                <a16:creationId xmlns:a16="http://schemas.microsoft.com/office/drawing/2014/main" id="{9BD0D044-C261-4AEB-BBF1-33023F19FE92}"/>
              </a:ext>
            </a:extLst>
          </p:cNvPr>
          <p:cNvSpPr txBox="1">
            <a:spLocks/>
          </p:cNvSpPr>
          <p:nvPr/>
        </p:nvSpPr>
        <p:spPr>
          <a:xfrm>
            <a:off x="254426" y="287858"/>
            <a:ext cx="10800000" cy="720000"/>
          </a:xfrm>
          <a:prstGeom prst="rect">
            <a:avLst/>
          </a:prstGeom>
        </p:spPr>
        <p:txBody>
          <a:bodyPr/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005" y="-1"/>
            <a:ext cx="9720263" cy="648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1119533" y="-1119442"/>
            <a:ext cx="6480175" cy="8719056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2053"/>
            <a:endParaRPr lang="en-US" sz="2268" dirty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19" y="2203223"/>
            <a:ext cx="694683" cy="69468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8569" y="3205483"/>
            <a:ext cx="7502950" cy="1773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2053">
              <a:buClr>
                <a:srgbClr val="33C0CD"/>
              </a:buClr>
            </a:pPr>
            <a:r>
              <a:rPr lang="en-US" sz="4032" dirty="0">
                <a:solidFill>
                  <a:srgbClr val="FFFFFF"/>
                </a:solidFill>
                <a:latin typeface="Segoe UI"/>
              </a:rPr>
              <a:t>For a long time we had to face…</a:t>
            </a:r>
          </a:p>
        </p:txBody>
      </p:sp>
    </p:spTree>
    <p:extLst>
      <p:ext uri="{BB962C8B-B14F-4D97-AF65-F5344CB8AC3E}">
        <p14:creationId xmlns:p14="http://schemas.microsoft.com/office/powerpoint/2010/main" val="188299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tricky problems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Myanmar Text" panose="020B0502040204020203" pitchFamily="34" charset="0"/>
              </a:rPr>
              <a:t>Debug our apps on production data (also for edge cases)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ar Jedi" panose="040B0000000000000000" pitchFamily="82" charset="0"/>
              <a:ea typeface="+mn-ea"/>
              <a:cs typeface="Myanmar Tex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Myanmar Text" panose="020B0502040204020203" pitchFamily="34" charset="0"/>
              </a:rPr>
              <a:t>Execute perf and integration tests on production databases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ar Jedi" panose="040B0000000000000000" pitchFamily="82" charset="0"/>
                <a:ea typeface="+mn-ea"/>
                <a:cs typeface="Myanmar Text" panose="020B0502040204020203" pitchFamily="34" charset="0"/>
              </a:rPr>
              <a:t>Review the deployment script for preventing regressions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6031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772</Words>
  <Application>Microsoft Office PowerPoint</Application>
  <PresentationFormat>Custom</PresentationFormat>
  <Paragraphs>133</Paragraphs>
  <Slides>30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Consolas</vt:lpstr>
      <vt:lpstr>Myanmar Text</vt:lpstr>
      <vt:lpstr>Segoe UI</vt:lpstr>
      <vt:lpstr>Segoe UI Light</vt:lpstr>
      <vt:lpstr>Segoe UI Semibold</vt:lpstr>
      <vt:lpstr>Segoe UI Semilight</vt:lpstr>
      <vt:lpstr>Star Jedi</vt:lpstr>
      <vt:lpstr>system-ui</vt:lpstr>
      <vt:lpstr>Wingdings</vt:lpstr>
      <vt:lpstr>SQLSatOslo 2016</vt:lpstr>
      <vt:lpstr>PASS 2013_SpeakerTemplate_16x9</vt:lpstr>
      <vt:lpstr>Image</vt:lpstr>
      <vt:lpstr>SQL WARS</vt:lpstr>
      <vt:lpstr>Explore your PASS community</vt:lpstr>
      <vt:lpstr>Missed PASS Summit 2019?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tricky problems</vt:lpstr>
      <vt:lpstr>Three tricky problems</vt:lpstr>
      <vt:lpstr>PowerPoint Presentation</vt:lpstr>
      <vt:lpstr>…provision production data</vt:lpstr>
      <vt:lpstr>With this requirements</vt:lpstr>
      <vt:lpstr>PowerPoint Presentation</vt:lpstr>
      <vt:lpstr>Classic approaches</vt:lpstr>
      <vt:lpstr>Modern approaches</vt:lpstr>
      <vt:lpstr>SQL Clone – behind the hood</vt:lpstr>
      <vt:lpstr>SQL Clone – architecture</vt:lpstr>
      <vt:lpstr>SQL WARS</vt:lpstr>
      <vt:lpstr>Containers</vt:lpstr>
      <vt:lpstr>PowerPoint Presentation</vt:lpstr>
      <vt:lpstr>PowerPoint Presentation</vt:lpstr>
      <vt:lpstr>SQL WARS</vt:lpstr>
      <vt:lpstr>PowerPoint Presentation</vt:lpstr>
      <vt:lpstr>SQL Clones vs Containers</vt:lpstr>
      <vt:lpstr>Resources</vt:lpstr>
      <vt:lpstr>Resources</vt:lpstr>
      <vt:lpstr>PowerPoint Presentation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Alessandro Alpi</cp:lastModifiedBy>
  <cp:revision>49</cp:revision>
  <dcterms:created xsi:type="dcterms:W3CDTF">2011-08-19T20:30:49Z</dcterms:created>
  <dcterms:modified xsi:type="dcterms:W3CDTF">2020-05-30T09:49:09Z</dcterms:modified>
</cp:coreProperties>
</file>